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gif" ContentType="image/gif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  <p:sldMasterId id="2147483679" r:id="rId4"/>
    <p:sldMasterId id="2147483692" r:id="rId5"/>
    <p:sldMasterId id="2147483704" r:id="rId6"/>
    <p:sldMasterId id="2147483716" r:id="rId7"/>
  </p:sldMasterIdLst>
  <p:notesMasterIdLst>
    <p:notesMasterId r:id="rId16"/>
  </p:notesMasterIdLst>
  <p:sldIdLst>
    <p:sldId id="257" r:id="rId8"/>
    <p:sldId id="258" r:id="rId9"/>
    <p:sldId id="268" r:id="rId10"/>
    <p:sldId id="260" r:id="rId11"/>
    <p:sldId id="259" r:id="rId12"/>
    <p:sldId id="261" r:id="rId13"/>
    <p:sldId id="262" r:id="rId14"/>
    <p:sldId id="263" r:id="rId15"/>
    <p:sldId id="264" r:id="rId17"/>
    <p:sldId id="265" r:id="rId18"/>
    <p:sldId id="266" r:id="rId19"/>
    <p:sldId id="281" r:id="rId20"/>
    <p:sldId id="279" r:id="rId21"/>
    <p:sldId id="280" r:id="rId22"/>
    <p:sldId id="267" r:id="rId23"/>
    <p:sldId id="278" r:id="rId24"/>
    <p:sldId id="282" r:id="rId25"/>
    <p:sldId id="283" r:id="rId26"/>
    <p:sldId id="286" r:id="rId27"/>
    <p:sldId id="287" r:id="rId28"/>
    <p:sldId id="288" r:id="rId29"/>
    <p:sldId id="289" r:id="rId30"/>
    <p:sldId id="291" r:id="rId31"/>
    <p:sldId id="292" r:id="rId32"/>
    <p:sldId id="293" r:id="rId33"/>
    <p:sldId id="294" r:id="rId34"/>
    <p:sldId id="295" r:id="rId35"/>
    <p:sldId id="296" r:id="rId36"/>
    <p:sldId id="297" r:id="rId37"/>
    <p:sldId id="298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未知用户1" initials="未知用户1" lastIdx="0" clrIdx="0"/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19"/>
        <p:guide pos="386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2" Type="http://schemas.openxmlformats.org/officeDocument/2006/relationships/commentAuthors" Target="commentAuthors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slideMaster" Target="slideMasters/slideMaster3.xml"/><Relationship Id="rId39" Type="http://schemas.openxmlformats.org/officeDocument/2006/relationships/presProps" Target="presProps.xml"/><Relationship Id="rId38" Type="http://schemas.openxmlformats.org/officeDocument/2006/relationships/slide" Target="slides/slide30.xml"/><Relationship Id="rId37" Type="http://schemas.openxmlformats.org/officeDocument/2006/relationships/slide" Target="slides/slide29.xml"/><Relationship Id="rId36" Type="http://schemas.openxmlformats.org/officeDocument/2006/relationships/slide" Target="slides/slide28.xml"/><Relationship Id="rId35" Type="http://schemas.openxmlformats.org/officeDocument/2006/relationships/slide" Target="slides/slide27.xml"/><Relationship Id="rId34" Type="http://schemas.openxmlformats.org/officeDocument/2006/relationships/slide" Target="slides/slide26.xml"/><Relationship Id="rId33" Type="http://schemas.openxmlformats.org/officeDocument/2006/relationships/slide" Target="slides/slide25.xml"/><Relationship Id="rId32" Type="http://schemas.openxmlformats.org/officeDocument/2006/relationships/slide" Target="slides/slide24.xml"/><Relationship Id="rId31" Type="http://schemas.openxmlformats.org/officeDocument/2006/relationships/slide" Target="slides/slide23.xml"/><Relationship Id="rId30" Type="http://schemas.openxmlformats.org/officeDocument/2006/relationships/slide" Target="slides/slide22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1.xml"/><Relationship Id="rId28" Type="http://schemas.openxmlformats.org/officeDocument/2006/relationships/slide" Target="slides/slide20.xml"/><Relationship Id="rId27" Type="http://schemas.openxmlformats.org/officeDocument/2006/relationships/slide" Target="slides/slide19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0" Type="http://schemas.openxmlformats.org/officeDocument/2006/relationships/slide" Target="slides/slide12.xml"/><Relationship Id="rId2" Type="http://schemas.openxmlformats.org/officeDocument/2006/relationships/theme" Target="theme/theme1.xml"/><Relationship Id="rId19" Type="http://schemas.openxmlformats.org/officeDocument/2006/relationships/slide" Target="slides/slide11.xml"/><Relationship Id="rId18" Type="http://schemas.openxmlformats.org/officeDocument/2006/relationships/slide" Target="slides/slide10.xml"/><Relationship Id="rId17" Type="http://schemas.openxmlformats.org/officeDocument/2006/relationships/slide" Target="slides/slide9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wdp>
</file>

<file path=ppt/media/image14.png>
</file>

<file path=ppt/media/image15.png>
</file>

<file path=ppt/media/image16.wdp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3.wdp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jpeg>
</file>

<file path=ppt/media/image40.jpeg>
</file>

<file path=ppt/media/image41.png>
</file>

<file path=ppt/media/image42.png>
</file>

<file path=ppt/media/image43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8BD9F-D612-42B9-96B4-B2947861E002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8BD9F-D612-42B9-96B4-B2947861E00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学业成绩情况 综合成绩 删</a:t>
            </a:r>
            <a:r>
              <a:rPr lang="en-US" altLang="zh-CN" dirty="0"/>
              <a:t>2</a:t>
            </a:r>
            <a:r>
              <a:rPr lang="zh-CN" altLang="en-US" dirty="0"/>
              <a:t>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学业成绩情况 综合成绩 删</a:t>
            </a:r>
            <a:r>
              <a:rPr lang="en-US" altLang="zh-CN" dirty="0"/>
              <a:t>2</a:t>
            </a:r>
            <a:r>
              <a:rPr lang="zh-CN" altLang="en-US" dirty="0"/>
              <a:t>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学业成绩情况 综合成绩 删</a:t>
            </a:r>
            <a:r>
              <a:rPr lang="en-US" altLang="zh-CN" dirty="0"/>
              <a:t>2</a:t>
            </a:r>
            <a:r>
              <a:rPr lang="zh-CN" altLang="en-US" dirty="0"/>
              <a:t>项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ctr" anchorCtr="0"/>
          <a:p>
            <a:pPr lvl="0"/>
            <a:r>
              <a:rPr lang="zh-CN" altLang="en-US" b="1" dirty="0">
                <a:solidFill>
                  <a:schemeClr val="tx2"/>
                </a:solidFill>
              </a:rPr>
              <a:t>发电专业出国容易否？</a:t>
            </a:r>
            <a:r>
              <a:rPr lang="en-US" altLang="zh-CN" b="1" dirty="0">
                <a:solidFill>
                  <a:schemeClr val="tx2"/>
                </a:solidFill>
              </a:rPr>
              <a:t>(1)</a:t>
            </a:r>
            <a:r>
              <a:rPr lang="zh-CN" altLang="en-US" b="1" dirty="0">
                <a:solidFill>
                  <a:schemeClr val="tx2"/>
                </a:solidFill>
              </a:rPr>
              <a:t>读研：国外交大发电口碑很好，很容易联系国际知名学者；</a:t>
            </a:r>
            <a:r>
              <a:rPr lang="en-US" altLang="zh-CN" b="1" dirty="0">
                <a:solidFill>
                  <a:schemeClr val="tx2"/>
                </a:solidFill>
              </a:rPr>
              <a:t>(2)</a:t>
            </a:r>
            <a:r>
              <a:rPr lang="zh-CN" altLang="en-US" b="1" dirty="0">
                <a:solidFill>
                  <a:schemeClr val="tx2"/>
                </a:solidFill>
              </a:rPr>
              <a:t>工作：交大土博在金融危机轻松找到工作</a:t>
            </a:r>
            <a:endParaRPr lang="zh-CN" altLang="en-US" b="1" dirty="0">
              <a:solidFill>
                <a:schemeClr val="tx2"/>
              </a:solidFill>
            </a:endParaRPr>
          </a:p>
          <a:p>
            <a:pPr lvl="0"/>
            <a:endParaRPr lang="zh-CN" altLang="en-US" dirty="0"/>
          </a:p>
        </p:txBody>
      </p:sp>
      <p:sp>
        <p:nvSpPr>
          <p:cNvPr id="194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/>
            <a:fld id="{9A0DB2DC-4C9A-4742-B13C-FB6460FD3503}" type="slidenum">
              <a:rPr lang="en-US" altLang="zh-CN" sz="1200" dirty="0">
                <a:latin typeface="Times New Roman" panose="02020603050405020304" pitchFamily="18" charset="0"/>
              </a:rPr>
            </a:fld>
            <a:endParaRPr lang="en-US" altLang="zh-CN" sz="12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F47CB-3076-4026-8B18-63F39C6D1F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3" Type="http://schemas.microsoft.com/office/2007/relationships/hdphoto" Target="../media/image13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 userDrawn="1"/>
        </p:nvSpPr>
        <p:spPr>
          <a:xfrm rot="5400000">
            <a:off x="1657349" y="-1657351"/>
            <a:ext cx="1155700" cy="4470402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直角三角形 6"/>
          <p:cNvSpPr/>
          <p:nvPr userDrawn="1"/>
        </p:nvSpPr>
        <p:spPr>
          <a:xfrm rot="16200000">
            <a:off x="7480300" y="2146300"/>
            <a:ext cx="6451600" cy="2971800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0" y="0"/>
            <a:ext cx="1752600" cy="17526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直角三角形 5"/>
          <p:cNvSpPr/>
          <p:nvPr userDrawn="1"/>
        </p:nvSpPr>
        <p:spPr>
          <a:xfrm rot="16200000">
            <a:off x="8165252" y="2831252"/>
            <a:ext cx="3695700" cy="4357796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直角三角形 8"/>
          <p:cNvSpPr/>
          <p:nvPr userDrawn="1"/>
        </p:nvSpPr>
        <p:spPr>
          <a:xfrm>
            <a:off x="0" y="4305300"/>
            <a:ext cx="1625600" cy="2552700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1307569" y="1452563"/>
            <a:ext cx="5109845" cy="83470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1307569" y="2287271"/>
            <a:ext cx="7098666" cy="1215006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66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1307568" y="3502276"/>
            <a:ext cx="7098667" cy="57950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307569" y="4158672"/>
            <a:ext cx="5109845" cy="1511877"/>
          </a:xfrm>
          <a:prstGeom prst="rect">
            <a:avLst/>
          </a:prstGeom>
        </p:spPr>
        <p:txBody>
          <a:bodyPr anchor="t"/>
          <a:lstStyle>
            <a:lvl1pPr marL="285750" indent="-285750">
              <a:buFont typeface="Arial" panose="020B0604020202020204" pitchFamily="34" charset="0"/>
              <a:buChar char="•"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4133850" y="0"/>
            <a:ext cx="8058150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62484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9753602" y="-927095"/>
            <a:ext cx="1511299" cy="3365498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/>
          <p:nvPr userDrawn="1"/>
        </p:nvSpPr>
        <p:spPr>
          <a:xfrm>
            <a:off x="909955" y="2016760"/>
            <a:ext cx="3223896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8" name="文本占位符 5"/>
          <p:cNvSpPr txBox="1"/>
          <p:nvPr userDrawn="1"/>
        </p:nvSpPr>
        <p:spPr>
          <a:xfrm>
            <a:off x="909955" y="3696970"/>
            <a:ext cx="3223896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7077075" y="191342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912100" y="20167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7077075" y="3001814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7912100" y="3105154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9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7077075" y="409020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0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912100" y="41877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4133850" y="0"/>
            <a:ext cx="8058150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62484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9753602" y="-927095"/>
            <a:ext cx="1511299" cy="3365498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/>
          <p:nvPr userDrawn="1"/>
        </p:nvSpPr>
        <p:spPr>
          <a:xfrm>
            <a:off x="909955" y="2016760"/>
            <a:ext cx="3223896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8" name="文本占位符 5"/>
          <p:cNvSpPr txBox="1"/>
          <p:nvPr userDrawn="1"/>
        </p:nvSpPr>
        <p:spPr>
          <a:xfrm>
            <a:off x="909955" y="3696970"/>
            <a:ext cx="3223896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7077075" y="125302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912100" y="13563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7077075" y="2341414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7912100" y="2444754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9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7077075" y="342980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0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912100" y="35273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7077075" y="4621538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4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7912100" y="4719091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4133850" y="0"/>
            <a:ext cx="8058150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62484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9753602" y="-927095"/>
            <a:ext cx="1511299" cy="3365498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/>
          <p:nvPr userDrawn="1"/>
        </p:nvSpPr>
        <p:spPr>
          <a:xfrm>
            <a:off x="909955" y="2016760"/>
            <a:ext cx="3223896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8" name="文本占位符 5"/>
          <p:cNvSpPr txBox="1"/>
          <p:nvPr userDrawn="1"/>
        </p:nvSpPr>
        <p:spPr>
          <a:xfrm>
            <a:off x="909955" y="3696970"/>
            <a:ext cx="3223896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7077075" y="125302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912100" y="13563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7077075" y="208709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7912100" y="2190437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7077075" y="284385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912100" y="294719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7077075" y="367792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7912100" y="3781267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5"/>
          <p:cNvSpPr>
            <a:spLocks noGrp="1"/>
          </p:cNvSpPr>
          <p:nvPr>
            <p:ph type="body" sz="quarter" idx="20" hasCustomPrompt="1"/>
          </p:nvPr>
        </p:nvSpPr>
        <p:spPr>
          <a:xfrm>
            <a:off x="7077075" y="4512003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5"/>
          <p:cNvSpPr>
            <a:spLocks noGrp="1"/>
          </p:cNvSpPr>
          <p:nvPr>
            <p:ph type="body" sz="quarter" idx="21"/>
          </p:nvPr>
        </p:nvSpPr>
        <p:spPr>
          <a:xfrm>
            <a:off x="7912100" y="4615343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4133850" y="0"/>
            <a:ext cx="8058150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62484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9753602" y="-927095"/>
            <a:ext cx="1511299" cy="3365498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/>
          <p:nvPr userDrawn="1"/>
        </p:nvSpPr>
        <p:spPr>
          <a:xfrm>
            <a:off x="909955" y="2016760"/>
            <a:ext cx="3223896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8" name="文本占位符 5"/>
          <p:cNvSpPr txBox="1"/>
          <p:nvPr userDrawn="1"/>
        </p:nvSpPr>
        <p:spPr>
          <a:xfrm>
            <a:off x="909955" y="3696970"/>
            <a:ext cx="3223896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微软雅黑" panose="020B0503020204020204" pitchFamily="34" charset="-122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 panose="020B0502020202020204"/>
              <a:ea typeface="微软雅黑" panose="020B0503020204020204" pitchFamily="34" charset="-122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7077075" y="115142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7912100" y="125476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7077075" y="198549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7912100" y="2088837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7077075" y="2742251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7912100" y="2845590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7077075" y="3576327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7912100" y="3679667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5"/>
          <p:cNvSpPr>
            <a:spLocks noGrp="1"/>
          </p:cNvSpPr>
          <p:nvPr>
            <p:ph type="body" sz="quarter" idx="20" hasCustomPrompt="1"/>
          </p:nvPr>
        </p:nvSpPr>
        <p:spPr>
          <a:xfrm>
            <a:off x="7077075" y="4410403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5"/>
          <p:cNvSpPr>
            <a:spLocks noGrp="1"/>
          </p:cNvSpPr>
          <p:nvPr>
            <p:ph type="body" sz="quarter" idx="21"/>
          </p:nvPr>
        </p:nvSpPr>
        <p:spPr>
          <a:xfrm>
            <a:off x="7912100" y="4513743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5"/>
          <p:cNvSpPr>
            <a:spLocks noGrp="1"/>
          </p:cNvSpPr>
          <p:nvPr>
            <p:ph type="body" sz="quarter" idx="22" hasCustomPrompt="1"/>
          </p:nvPr>
        </p:nvSpPr>
        <p:spPr>
          <a:xfrm>
            <a:off x="7077075" y="5244479"/>
            <a:ext cx="835026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2" name="文本占位符 5"/>
          <p:cNvSpPr>
            <a:spLocks noGrp="1"/>
          </p:cNvSpPr>
          <p:nvPr>
            <p:ph type="body" sz="quarter" idx="23"/>
          </p:nvPr>
        </p:nvSpPr>
        <p:spPr>
          <a:xfrm>
            <a:off x="7912100" y="5347819"/>
            <a:ext cx="3234689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589863" y="437595"/>
            <a:ext cx="1270000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5" dirty="0" smtClean="0"/>
              <a:t>工作概况</a:t>
            </a:r>
            <a:endParaRPr lang="zh-CN" altLang="en-US" sz="2135" dirty="0" smtClean="0"/>
          </a:p>
        </p:txBody>
      </p:sp>
      <p:sp>
        <p:nvSpPr>
          <p:cNvPr id="2" name="菱形 1"/>
          <p:cNvSpPr/>
          <p:nvPr userDrawn="1"/>
        </p:nvSpPr>
        <p:spPr>
          <a:xfrm>
            <a:off x="343333" y="495865"/>
            <a:ext cx="348129" cy="348129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6"/>
            <a:ext cx="4735484" cy="3844213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4966996" y="1474235"/>
            <a:ext cx="6696270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970383" cy="652366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12192000" cy="8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0"/>
            <a:ext cx="12192000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-19050" y="640080"/>
            <a:ext cx="12230735" cy="626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3785" y="1905"/>
            <a:ext cx="2124710" cy="6051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589863" y="437595"/>
            <a:ext cx="1270000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5" dirty="0" smtClean="0"/>
              <a:t>自我评价</a:t>
            </a:r>
            <a:endParaRPr lang="zh-CN" altLang="en-US" sz="2135" dirty="0" smtClean="0"/>
          </a:p>
        </p:txBody>
      </p:sp>
      <p:sp>
        <p:nvSpPr>
          <p:cNvPr id="2" name="菱形 1"/>
          <p:cNvSpPr/>
          <p:nvPr userDrawn="1"/>
        </p:nvSpPr>
        <p:spPr>
          <a:xfrm>
            <a:off x="343333" y="495865"/>
            <a:ext cx="348129" cy="348129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/>
          <p:cNvSpPr/>
          <p:nvPr userDrawn="1"/>
        </p:nvSpPr>
        <p:spPr>
          <a:xfrm rot="2278980">
            <a:off x="11504747" y="-252253"/>
            <a:ext cx="947169" cy="8165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86857" y="275771"/>
            <a:ext cx="5457371" cy="493486"/>
          </a:xfrm>
          <a:prstGeom prst="rect">
            <a:avLst/>
          </a:prstGeom>
        </p:spPr>
        <p:txBody>
          <a:bodyPr anchor="b"/>
          <a:lstStyle>
            <a:lvl1pPr algn="l">
              <a:defRPr lang="zh-CN" altLang="en-US" sz="3200" b="1" kern="120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688045" y="59304"/>
            <a:ext cx="580571" cy="43293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lang="zh-CN" altLang="en-US" sz="2800" b="1" kern="12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/>
          <p:cNvSpPr/>
          <p:nvPr userDrawn="1"/>
        </p:nvSpPr>
        <p:spPr>
          <a:xfrm rot="2278980">
            <a:off x="11504747" y="-252253"/>
            <a:ext cx="947169" cy="8165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86857" y="275771"/>
            <a:ext cx="5457371" cy="493486"/>
          </a:xfrm>
          <a:prstGeom prst="rect">
            <a:avLst/>
          </a:prstGeom>
        </p:spPr>
        <p:txBody>
          <a:bodyPr anchor="b"/>
          <a:lstStyle>
            <a:lvl1pPr algn="l">
              <a:defRPr lang="zh-CN" altLang="en-US" sz="3200" b="1" kern="120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lvl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1611429" y="59304"/>
            <a:ext cx="580571" cy="43293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zh-CN" altLang="en-US" sz="2800" b="1" kern="1200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B25C11-62B7-41E2-A8D0-1CFE25CB840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60522E-C081-44C1-AB8F-97DE9CCA21E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12815B-096E-4B49-84BD-E1746246E240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9B2A34-BD57-4398-954B-2D775F56766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60B1AE-5480-4DDA-BC46-04309D549CE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CA009A-AC60-4545-A230-BE6FF6ED63B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22E4B0-AB77-4FF7-9DF4-12DADC59509C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C7231B5-0B2E-43D1-8A06-2E08454CC7F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31F30B-A4A2-4C26-AECD-1B88BF3AEEC8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99125A-CE3F-415E-9232-EDBF94A0C7D2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C2C6251-1728-4870-8875-5E5ED55C35B9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DB5E89-625F-4E8D-A660-E866EB02DFF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A486A5-16C7-4C83-AAD9-6365ADFA6054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F90A52-43BA-42B5-857D-BFE6C0ABEE2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61D244-D5B0-46F4-B660-ADCEAB6F6C67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B72175-0268-4CFD-ADD4-080DDADE7DCB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589863" y="437595"/>
            <a:ext cx="1270000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5" dirty="0" smtClean="0"/>
              <a:t>工作感悟</a:t>
            </a:r>
            <a:endParaRPr lang="zh-CN" altLang="en-US" sz="2135" dirty="0" smtClean="0"/>
          </a:p>
        </p:txBody>
      </p:sp>
      <p:sp>
        <p:nvSpPr>
          <p:cNvPr id="2" name="菱形 1"/>
          <p:cNvSpPr/>
          <p:nvPr userDrawn="1"/>
        </p:nvSpPr>
        <p:spPr>
          <a:xfrm>
            <a:off x="343333" y="495865"/>
            <a:ext cx="348129" cy="348129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29A5FF-3151-41BA-8DFF-886EEED0D4D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B4F799-E6CB-4043-9F04-E955ECB01F13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400255-6867-44CB-AC6D-A39D91CC22EA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390154-95E5-43AD-84EF-18180146E3BA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589863" y="437595"/>
            <a:ext cx="1270000" cy="4203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135" dirty="0" smtClean="0"/>
              <a:t>未来规划</a:t>
            </a:r>
            <a:endParaRPr lang="zh-CN" altLang="en-US" sz="2135" dirty="0" smtClean="0"/>
          </a:p>
        </p:txBody>
      </p:sp>
      <p:sp>
        <p:nvSpPr>
          <p:cNvPr id="2" name="菱形 1"/>
          <p:cNvSpPr/>
          <p:nvPr userDrawn="1"/>
        </p:nvSpPr>
        <p:spPr>
          <a:xfrm>
            <a:off x="343333" y="495865"/>
            <a:ext cx="348129" cy="348129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576917" y="1052513"/>
            <a:ext cx="5080000" cy="5080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860117" y="1052513"/>
            <a:ext cx="5080000" cy="50800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None/>
              <a:defRPr/>
            </a:pPr>
            <a:endParaRPr kumimoji="0" lang="zh-CN" alt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338733" y="214313"/>
            <a:ext cx="2601384" cy="5918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534584" y="214313"/>
            <a:ext cx="7600949" cy="5918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60000"/>
            <a:ext cx="4320000" cy="54000"/>
          </a:xfrm>
          <a:prstGeom prst="rect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7873272" y="360000"/>
            <a:ext cx="4320000" cy="54000"/>
          </a:xfrm>
          <a:prstGeom prst="rect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163" y="0"/>
            <a:ext cx="3182988" cy="83859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流程图: 过程 5"/>
          <p:cNvSpPr/>
          <p:nvPr userDrawn="1"/>
        </p:nvSpPr>
        <p:spPr>
          <a:xfrm rot="5400000">
            <a:off x="-62749" y="263186"/>
            <a:ext cx="985468" cy="644980"/>
          </a:xfrm>
          <a:prstGeom prst="flowChartProcess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流程图: 过程 6"/>
          <p:cNvSpPr/>
          <p:nvPr userDrawn="1"/>
        </p:nvSpPr>
        <p:spPr>
          <a:xfrm rot="5400000">
            <a:off x="588575" y="523084"/>
            <a:ext cx="985468" cy="125186"/>
          </a:xfrm>
          <a:prstGeom prst="flowChartProcess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流程图: 过程 7"/>
          <p:cNvSpPr/>
          <p:nvPr userDrawn="1"/>
        </p:nvSpPr>
        <p:spPr>
          <a:xfrm rot="5400000">
            <a:off x="5981693" y="2200275"/>
            <a:ext cx="228600" cy="9144001"/>
          </a:xfrm>
          <a:prstGeom prst="flowChartProcess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过程 8"/>
          <p:cNvSpPr/>
          <p:nvPr userDrawn="1"/>
        </p:nvSpPr>
        <p:spPr>
          <a:xfrm rot="5400000" flipH="1">
            <a:off x="10912305" y="5850177"/>
            <a:ext cx="436668" cy="1592032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-1" fmla="*/ 0 w 10000"/>
              <a:gd name="connsiteY0-2" fmla="*/ 0 h 10000"/>
              <a:gd name="connsiteX1-3" fmla="*/ 10000 w 10000"/>
              <a:gd name="connsiteY1-4" fmla="*/ 0 h 10000"/>
              <a:gd name="connsiteX2-5" fmla="*/ 9474 w 10000"/>
              <a:gd name="connsiteY2-6" fmla="*/ 9062 h 10000"/>
              <a:gd name="connsiteX3-7" fmla="*/ 0 w 10000"/>
              <a:gd name="connsiteY3-8" fmla="*/ 10000 h 10000"/>
              <a:gd name="connsiteX4-9" fmla="*/ 0 w 10000"/>
              <a:gd name="connsiteY4-10" fmla="*/ 0 h 10000"/>
              <a:gd name="connsiteX0-11" fmla="*/ 0 w 10075"/>
              <a:gd name="connsiteY0-12" fmla="*/ 0 h 10000"/>
              <a:gd name="connsiteX1-13" fmla="*/ 10000 w 10075"/>
              <a:gd name="connsiteY1-14" fmla="*/ 0 h 10000"/>
              <a:gd name="connsiteX2-15" fmla="*/ 10028 w 10075"/>
              <a:gd name="connsiteY2-16" fmla="*/ 8891 h 10000"/>
              <a:gd name="connsiteX3-17" fmla="*/ 0 w 10075"/>
              <a:gd name="connsiteY3-18" fmla="*/ 10000 h 10000"/>
              <a:gd name="connsiteX4-19" fmla="*/ 0 w 10075"/>
              <a:gd name="connsiteY4-20" fmla="*/ 0 h 10000"/>
              <a:gd name="connsiteX0-21" fmla="*/ 0 w 10335"/>
              <a:gd name="connsiteY0-22" fmla="*/ 0 h 10000"/>
              <a:gd name="connsiteX1-23" fmla="*/ 10000 w 10335"/>
              <a:gd name="connsiteY1-24" fmla="*/ 0 h 10000"/>
              <a:gd name="connsiteX2-25" fmla="*/ 10305 w 10335"/>
              <a:gd name="connsiteY2-26" fmla="*/ 8891 h 10000"/>
              <a:gd name="connsiteX3-27" fmla="*/ 0 w 10335"/>
              <a:gd name="connsiteY3-28" fmla="*/ 10000 h 10000"/>
              <a:gd name="connsiteX4-29" fmla="*/ 0 w 10335"/>
              <a:gd name="connsiteY4-30" fmla="*/ 0 h 10000"/>
              <a:gd name="connsiteX0-31" fmla="*/ 0 w 10000"/>
              <a:gd name="connsiteY0-32" fmla="*/ 0 h 10000"/>
              <a:gd name="connsiteX1-33" fmla="*/ 10000 w 10000"/>
              <a:gd name="connsiteY1-34" fmla="*/ 0 h 10000"/>
              <a:gd name="connsiteX2-35" fmla="*/ 9751 w 10000"/>
              <a:gd name="connsiteY2-36" fmla="*/ 9062 h 10000"/>
              <a:gd name="connsiteX3-37" fmla="*/ 0 w 10000"/>
              <a:gd name="connsiteY3-38" fmla="*/ 10000 h 10000"/>
              <a:gd name="connsiteX4-39" fmla="*/ 0 w 10000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0000">
                <a:moveTo>
                  <a:pt x="0" y="0"/>
                </a:moveTo>
                <a:lnTo>
                  <a:pt x="10000" y="0"/>
                </a:lnTo>
                <a:cubicBezTo>
                  <a:pt x="9825" y="3021"/>
                  <a:pt x="9926" y="6041"/>
                  <a:pt x="9751" y="9062"/>
                </a:cubicBezTo>
                <a:lnTo>
                  <a:pt x="0" y="10000"/>
                </a:lnTo>
                <a:lnTo>
                  <a:pt x="0" y="0"/>
                </a:lnTo>
                <a:close/>
              </a:path>
            </a:pathLst>
          </a:cu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26" r="53951"/>
          <a:stretch>
            <a:fillRect/>
          </a:stretch>
        </p:blipFill>
        <p:spPr>
          <a:xfrm>
            <a:off x="10439400" y="6523381"/>
            <a:ext cx="1538888" cy="31105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/>
          <p:cNvSpPr/>
          <p:nvPr userDrawn="1"/>
        </p:nvSpPr>
        <p:spPr>
          <a:xfrm rot="16200000">
            <a:off x="318788" y="113944"/>
            <a:ext cx="1083105" cy="800243"/>
          </a:xfrm>
          <a:custGeom>
            <a:avLst/>
            <a:gdLst>
              <a:gd name="connsiteX0" fmla="*/ 0 w 661307"/>
              <a:gd name="connsiteY0" fmla="*/ 0 h 726621"/>
              <a:gd name="connsiteX1" fmla="*/ 661307 w 661307"/>
              <a:gd name="connsiteY1" fmla="*/ 0 h 726621"/>
              <a:gd name="connsiteX2" fmla="*/ 661307 w 661307"/>
              <a:gd name="connsiteY2" fmla="*/ 726621 h 726621"/>
              <a:gd name="connsiteX3" fmla="*/ 0 w 661307"/>
              <a:gd name="connsiteY3" fmla="*/ 726621 h 726621"/>
              <a:gd name="connsiteX4" fmla="*/ 0 w 661307"/>
              <a:gd name="connsiteY4" fmla="*/ 0 h 726621"/>
              <a:gd name="connsiteX0-1" fmla="*/ 0 w 661307"/>
              <a:gd name="connsiteY0-2" fmla="*/ 0 h 726621"/>
              <a:gd name="connsiteX1-3" fmla="*/ 661307 w 661307"/>
              <a:gd name="connsiteY1-4" fmla="*/ 0 h 726621"/>
              <a:gd name="connsiteX2-5" fmla="*/ 661307 w 661307"/>
              <a:gd name="connsiteY2-6" fmla="*/ 726621 h 726621"/>
              <a:gd name="connsiteX3-7" fmla="*/ 326571 w 661307"/>
              <a:gd name="connsiteY3-8" fmla="*/ 718457 h 726621"/>
              <a:gd name="connsiteX4-9" fmla="*/ 0 w 661307"/>
              <a:gd name="connsiteY4-10" fmla="*/ 726621 h 726621"/>
              <a:gd name="connsiteX5" fmla="*/ 0 w 661307"/>
              <a:gd name="connsiteY5" fmla="*/ 0 h 726621"/>
              <a:gd name="connsiteX0-11" fmla="*/ 0 w 661307"/>
              <a:gd name="connsiteY0-12" fmla="*/ 0 h 898071"/>
              <a:gd name="connsiteX1-13" fmla="*/ 661307 w 661307"/>
              <a:gd name="connsiteY1-14" fmla="*/ 0 h 898071"/>
              <a:gd name="connsiteX2-15" fmla="*/ 661307 w 661307"/>
              <a:gd name="connsiteY2-16" fmla="*/ 726621 h 898071"/>
              <a:gd name="connsiteX3-17" fmla="*/ 351063 w 661307"/>
              <a:gd name="connsiteY3-18" fmla="*/ 898071 h 898071"/>
              <a:gd name="connsiteX4-19" fmla="*/ 0 w 661307"/>
              <a:gd name="connsiteY4-20" fmla="*/ 726621 h 898071"/>
              <a:gd name="connsiteX5-21" fmla="*/ 0 w 661307"/>
              <a:gd name="connsiteY5-22" fmla="*/ 0 h 898071"/>
              <a:gd name="connsiteX0-23" fmla="*/ 0 w 661307"/>
              <a:gd name="connsiteY0-24" fmla="*/ 0 h 898071"/>
              <a:gd name="connsiteX1-25" fmla="*/ 661307 w 661307"/>
              <a:gd name="connsiteY1-26" fmla="*/ 0 h 898071"/>
              <a:gd name="connsiteX2-27" fmla="*/ 661307 w 661307"/>
              <a:gd name="connsiteY2-28" fmla="*/ 726621 h 898071"/>
              <a:gd name="connsiteX3-29" fmla="*/ 318406 w 661307"/>
              <a:gd name="connsiteY3-30" fmla="*/ 898071 h 898071"/>
              <a:gd name="connsiteX4-31" fmla="*/ 0 w 661307"/>
              <a:gd name="connsiteY4-32" fmla="*/ 726621 h 898071"/>
              <a:gd name="connsiteX5-33" fmla="*/ 0 w 661307"/>
              <a:gd name="connsiteY5-34" fmla="*/ 0 h 898071"/>
              <a:gd name="connsiteX0-35" fmla="*/ 0 w 661307"/>
              <a:gd name="connsiteY0-36" fmla="*/ 0 h 898071"/>
              <a:gd name="connsiteX1-37" fmla="*/ 661307 w 661307"/>
              <a:gd name="connsiteY1-38" fmla="*/ 0 h 898071"/>
              <a:gd name="connsiteX2-39" fmla="*/ 661307 w 661307"/>
              <a:gd name="connsiteY2-40" fmla="*/ 726621 h 898071"/>
              <a:gd name="connsiteX3-41" fmla="*/ 310242 w 661307"/>
              <a:gd name="connsiteY3-42" fmla="*/ 898071 h 898071"/>
              <a:gd name="connsiteX4-43" fmla="*/ 0 w 661307"/>
              <a:gd name="connsiteY4-44" fmla="*/ 726621 h 898071"/>
              <a:gd name="connsiteX5-45" fmla="*/ 0 w 661307"/>
              <a:gd name="connsiteY5-46" fmla="*/ 0 h 898071"/>
              <a:gd name="connsiteX0-47" fmla="*/ 0 w 661307"/>
              <a:gd name="connsiteY0-48" fmla="*/ 0 h 898071"/>
              <a:gd name="connsiteX1-49" fmla="*/ 661307 w 661307"/>
              <a:gd name="connsiteY1-50" fmla="*/ 0 h 898071"/>
              <a:gd name="connsiteX2-51" fmla="*/ 661307 w 661307"/>
              <a:gd name="connsiteY2-52" fmla="*/ 726621 h 898071"/>
              <a:gd name="connsiteX3-53" fmla="*/ 331673 w 661307"/>
              <a:gd name="connsiteY3-54" fmla="*/ 898071 h 898071"/>
              <a:gd name="connsiteX4-55" fmla="*/ 0 w 661307"/>
              <a:gd name="connsiteY4-56" fmla="*/ 726621 h 898071"/>
              <a:gd name="connsiteX5-57" fmla="*/ 0 w 661307"/>
              <a:gd name="connsiteY5-58" fmla="*/ 0 h 89807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661307" h="898071">
                <a:moveTo>
                  <a:pt x="0" y="0"/>
                </a:moveTo>
                <a:lnTo>
                  <a:pt x="661307" y="0"/>
                </a:lnTo>
                <a:lnTo>
                  <a:pt x="661307" y="726621"/>
                </a:lnTo>
                <a:lnTo>
                  <a:pt x="331673" y="898071"/>
                </a:lnTo>
                <a:lnTo>
                  <a:pt x="0" y="726621"/>
                </a:lnTo>
                <a:lnTo>
                  <a:pt x="0" y="0"/>
                </a:lnTo>
                <a:close/>
              </a:path>
            </a:pathLst>
          </a:custGeom>
          <a:solidFill>
            <a:srgbClr val="1557AE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39" r="87942"/>
          <a:stretch>
            <a:fillRect/>
          </a:stretch>
        </p:blipFill>
        <p:spPr>
          <a:xfrm>
            <a:off x="394816" y="195665"/>
            <a:ext cx="825512" cy="636802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95912" y="107901"/>
            <a:ext cx="150523" cy="812329"/>
          </a:xfrm>
          <a:prstGeom prst="rect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流程图: 过程 8"/>
          <p:cNvSpPr/>
          <p:nvPr userDrawn="1"/>
        </p:nvSpPr>
        <p:spPr>
          <a:xfrm rot="5400000" flipH="1">
            <a:off x="10182807" y="5350752"/>
            <a:ext cx="432532" cy="2689389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-1" fmla="*/ 0 w 10000"/>
              <a:gd name="connsiteY0-2" fmla="*/ 0 h 10000"/>
              <a:gd name="connsiteX1-3" fmla="*/ 10000 w 10000"/>
              <a:gd name="connsiteY1-4" fmla="*/ 0 h 10000"/>
              <a:gd name="connsiteX2-5" fmla="*/ 9474 w 10000"/>
              <a:gd name="connsiteY2-6" fmla="*/ 9062 h 10000"/>
              <a:gd name="connsiteX3-7" fmla="*/ 0 w 10000"/>
              <a:gd name="connsiteY3-8" fmla="*/ 10000 h 10000"/>
              <a:gd name="connsiteX4-9" fmla="*/ 0 w 10000"/>
              <a:gd name="connsiteY4-10" fmla="*/ 0 h 10000"/>
              <a:gd name="connsiteX0-11" fmla="*/ 0 w 10075"/>
              <a:gd name="connsiteY0-12" fmla="*/ 0 h 10000"/>
              <a:gd name="connsiteX1-13" fmla="*/ 10000 w 10075"/>
              <a:gd name="connsiteY1-14" fmla="*/ 0 h 10000"/>
              <a:gd name="connsiteX2-15" fmla="*/ 10028 w 10075"/>
              <a:gd name="connsiteY2-16" fmla="*/ 8891 h 10000"/>
              <a:gd name="connsiteX3-17" fmla="*/ 0 w 10075"/>
              <a:gd name="connsiteY3-18" fmla="*/ 10000 h 10000"/>
              <a:gd name="connsiteX4-19" fmla="*/ 0 w 10075"/>
              <a:gd name="connsiteY4-20" fmla="*/ 0 h 10000"/>
              <a:gd name="connsiteX0-21" fmla="*/ 0 w 10335"/>
              <a:gd name="connsiteY0-22" fmla="*/ 0 h 10000"/>
              <a:gd name="connsiteX1-23" fmla="*/ 10000 w 10335"/>
              <a:gd name="connsiteY1-24" fmla="*/ 0 h 10000"/>
              <a:gd name="connsiteX2-25" fmla="*/ 10305 w 10335"/>
              <a:gd name="connsiteY2-26" fmla="*/ 8891 h 10000"/>
              <a:gd name="connsiteX3-27" fmla="*/ 0 w 10335"/>
              <a:gd name="connsiteY3-28" fmla="*/ 10000 h 10000"/>
              <a:gd name="connsiteX4-29" fmla="*/ 0 w 10335"/>
              <a:gd name="connsiteY4-30" fmla="*/ 0 h 10000"/>
              <a:gd name="connsiteX0-31" fmla="*/ 0 w 10000"/>
              <a:gd name="connsiteY0-32" fmla="*/ 0 h 10000"/>
              <a:gd name="connsiteX1-33" fmla="*/ 10000 w 10000"/>
              <a:gd name="connsiteY1-34" fmla="*/ 0 h 10000"/>
              <a:gd name="connsiteX2-35" fmla="*/ 9751 w 10000"/>
              <a:gd name="connsiteY2-36" fmla="*/ 9062 h 10000"/>
              <a:gd name="connsiteX3-37" fmla="*/ 0 w 10000"/>
              <a:gd name="connsiteY3-38" fmla="*/ 10000 h 10000"/>
              <a:gd name="connsiteX4-39" fmla="*/ 0 w 10000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0000">
                <a:moveTo>
                  <a:pt x="0" y="0"/>
                </a:moveTo>
                <a:lnTo>
                  <a:pt x="10000" y="0"/>
                </a:lnTo>
                <a:cubicBezTo>
                  <a:pt x="9825" y="3021"/>
                  <a:pt x="9926" y="6041"/>
                  <a:pt x="9751" y="9062"/>
                </a:cubicBezTo>
                <a:lnTo>
                  <a:pt x="0" y="10000"/>
                </a:lnTo>
                <a:lnTo>
                  <a:pt x="0" y="0"/>
                </a:lnTo>
                <a:close/>
              </a:path>
            </a:pathLst>
          </a:cu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45"/>
          </a:p>
        </p:txBody>
      </p:sp>
      <p:sp>
        <p:nvSpPr>
          <p:cNvPr id="7" name="流程图: 过程 6"/>
          <p:cNvSpPr/>
          <p:nvPr userDrawn="1"/>
        </p:nvSpPr>
        <p:spPr>
          <a:xfrm rot="5400000">
            <a:off x="4403873" y="3383209"/>
            <a:ext cx="228711" cy="6777344"/>
          </a:xfrm>
          <a:prstGeom prst="flowChartProcess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45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9" t="140" r="-477" b="11636"/>
          <a:stretch>
            <a:fillRect/>
          </a:stretch>
        </p:blipFill>
        <p:spPr>
          <a:xfrm>
            <a:off x="-19352" y="0"/>
            <a:ext cx="12269409" cy="558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-1"/>
            <a:ext cx="12114591" cy="5529943"/>
          </a:xfrm>
          <a:prstGeom prst="rect">
            <a:avLst/>
          </a:prstGeom>
          <a:solidFill>
            <a:srgbClr val="384A5A">
              <a:alpha val="50000"/>
            </a:srgb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1423" y="-79685"/>
            <a:ext cx="3610577" cy="10415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/>
          <p:cNvPicPr>
            <a:picLocks noChangeAspect="1" noChangeArrowheads="1"/>
          </p:cNvPicPr>
          <p:nvPr userDrawn="1"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94" r="23326" b="24977"/>
          <a:stretch>
            <a:fillRect/>
          </a:stretch>
        </p:blipFill>
        <p:spPr bwMode="auto">
          <a:xfrm>
            <a:off x="8005233" y="4075113"/>
            <a:ext cx="4186767" cy="2782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 userDrawn="1"/>
        </p:nvSpPr>
        <p:spPr>
          <a:xfrm>
            <a:off x="9194800" y="264123"/>
            <a:ext cx="2920313" cy="180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 userDrawn="1"/>
        </p:nvGrpSpPr>
        <p:grpSpPr>
          <a:xfrm>
            <a:off x="247081" y="196643"/>
            <a:ext cx="434909" cy="335109"/>
            <a:chOff x="3976261" y="3892343"/>
            <a:chExt cx="326182" cy="335109"/>
          </a:xfrm>
        </p:grpSpPr>
        <p:sp>
          <p:nvSpPr>
            <p:cNvPr id="17" name="六边形 16"/>
            <p:cNvSpPr/>
            <p:nvPr/>
          </p:nvSpPr>
          <p:spPr>
            <a:xfrm>
              <a:off x="3976261" y="3892343"/>
              <a:ext cx="122099" cy="106837"/>
            </a:xfrm>
            <a:prstGeom prst="hexagon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六边形 17"/>
            <p:cNvSpPr/>
            <p:nvPr/>
          </p:nvSpPr>
          <p:spPr>
            <a:xfrm>
              <a:off x="3976261" y="4005288"/>
              <a:ext cx="122099" cy="106837"/>
            </a:xfrm>
            <a:prstGeom prst="hexagon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六边形 18"/>
            <p:cNvSpPr/>
            <p:nvPr/>
          </p:nvSpPr>
          <p:spPr>
            <a:xfrm>
              <a:off x="3976261" y="4120615"/>
              <a:ext cx="122099" cy="106837"/>
            </a:xfrm>
            <a:prstGeom prst="hexagon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六边形 19"/>
            <p:cNvSpPr/>
            <p:nvPr/>
          </p:nvSpPr>
          <p:spPr>
            <a:xfrm>
              <a:off x="4078302" y="3945761"/>
              <a:ext cx="122099" cy="106837"/>
            </a:xfrm>
            <a:prstGeom prst="hexagon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六边形 20"/>
            <p:cNvSpPr/>
            <p:nvPr/>
          </p:nvSpPr>
          <p:spPr>
            <a:xfrm>
              <a:off x="4078302" y="4060570"/>
              <a:ext cx="122099" cy="106837"/>
            </a:xfrm>
            <a:prstGeom prst="hexagon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六边形 21"/>
            <p:cNvSpPr/>
            <p:nvPr/>
          </p:nvSpPr>
          <p:spPr>
            <a:xfrm>
              <a:off x="4180344" y="4003942"/>
              <a:ext cx="122099" cy="106837"/>
            </a:xfrm>
            <a:prstGeom prst="hexagon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流程图: 过程 8"/>
          <p:cNvSpPr/>
          <p:nvPr userDrawn="1"/>
        </p:nvSpPr>
        <p:spPr>
          <a:xfrm rot="5400000" flipH="1">
            <a:off x="10982173" y="-492807"/>
            <a:ext cx="336164" cy="1447285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-1" fmla="*/ 0 w 10000"/>
              <a:gd name="connsiteY0-2" fmla="*/ 0 h 10000"/>
              <a:gd name="connsiteX1-3" fmla="*/ 10000 w 10000"/>
              <a:gd name="connsiteY1-4" fmla="*/ 0 h 10000"/>
              <a:gd name="connsiteX2-5" fmla="*/ 9474 w 10000"/>
              <a:gd name="connsiteY2-6" fmla="*/ 9062 h 10000"/>
              <a:gd name="connsiteX3-7" fmla="*/ 0 w 10000"/>
              <a:gd name="connsiteY3-8" fmla="*/ 10000 h 10000"/>
              <a:gd name="connsiteX4-9" fmla="*/ 0 w 10000"/>
              <a:gd name="connsiteY4-10" fmla="*/ 0 h 10000"/>
              <a:gd name="connsiteX0-11" fmla="*/ 0 w 10075"/>
              <a:gd name="connsiteY0-12" fmla="*/ 0 h 10000"/>
              <a:gd name="connsiteX1-13" fmla="*/ 10000 w 10075"/>
              <a:gd name="connsiteY1-14" fmla="*/ 0 h 10000"/>
              <a:gd name="connsiteX2-15" fmla="*/ 10028 w 10075"/>
              <a:gd name="connsiteY2-16" fmla="*/ 8891 h 10000"/>
              <a:gd name="connsiteX3-17" fmla="*/ 0 w 10075"/>
              <a:gd name="connsiteY3-18" fmla="*/ 10000 h 10000"/>
              <a:gd name="connsiteX4-19" fmla="*/ 0 w 10075"/>
              <a:gd name="connsiteY4-20" fmla="*/ 0 h 10000"/>
              <a:gd name="connsiteX0-21" fmla="*/ 0 w 10335"/>
              <a:gd name="connsiteY0-22" fmla="*/ 0 h 10000"/>
              <a:gd name="connsiteX1-23" fmla="*/ 10000 w 10335"/>
              <a:gd name="connsiteY1-24" fmla="*/ 0 h 10000"/>
              <a:gd name="connsiteX2-25" fmla="*/ 10305 w 10335"/>
              <a:gd name="connsiteY2-26" fmla="*/ 8891 h 10000"/>
              <a:gd name="connsiteX3-27" fmla="*/ 0 w 10335"/>
              <a:gd name="connsiteY3-28" fmla="*/ 10000 h 10000"/>
              <a:gd name="connsiteX4-29" fmla="*/ 0 w 10335"/>
              <a:gd name="connsiteY4-30" fmla="*/ 0 h 10000"/>
              <a:gd name="connsiteX0-31" fmla="*/ 0 w 10000"/>
              <a:gd name="connsiteY0-32" fmla="*/ 0 h 10000"/>
              <a:gd name="connsiteX1-33" fmla="*/ 10000 w 10000"/>
              <a:gd name="connsiteY1-34" fmla="*/ 0 h 10000"/>
              <a:gd name="connsiteX2-35" fmla="*/ 9751 w 10000"/>
              <a:gd name="connsiteY2-36" fmla="*/ 9062 h 10000"/>
              <a:gd name="connsiteX3-37" fmla="*/ 0 w 10000"/>
              <a:gd name="connsiteY3-38" fmla="*/ 10000 h 10000"/>
              <a:gd name="connsiteX4-39" fmla="*/ 0 w 10000"/>
              <a:gd name="connsiteY4-40" fmla="*/ 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000" h="10000">
                <a:moveTo>
                  <a:pt x="0" y="0"/>
                </a:moveTo>
                <a:lnTo>
                  <a:pt x="10000" y="0"/>
                </a:lnTo>
                <a:cubicBezTo>
                  <a:pt x="9825" y="3021"/>
                  <a:pt x="9926" y="6041"/>
                  <a:pt x="9751" y="9062"/>
                </a:cubicBezTo>
                <a:lnTo>
                  <a:pt x="0" y="10000"/>
                </a:lnTo>
                <a:lnTo>
                  <a:pt x="0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5" name="图片 24"/>
          <p:cNvPicPr>
            <a:picLocks noChangeAspect="1"/>
          </p:cNvPicPr>
          <p:nvPr userDrawn="1"/>
        </p:nvPicPr>
        <p:blipFill rotWithShape="1"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26" r="53951"/>
          <a:stretch>
            <a:fillRect/>
          </a:stretch>
        </p:blipFill>
        <p:spPr>
          <a:xfrm>
            <a:off x="10477500" y="129047"/>
            <a:ext cx="1538888" cy="3110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9"/>
          <p:cNvSpPr txBox="1"/>
          <p:nvPr userDrawn="1"/>
        </p:nvSpPr>
        <p:spPr>
          <a:xfrm>
            <a:off x="11517386" y="248799"/>
            <a:ext cx="30226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fld id="{BA2BEF17-5336-49D4-9F7F-1AE04EBEDEA7}" type="slidenum">
              <a:rPr lang="zh-CN" altLang="en-US" sz="1600" smtClean="0">
                <a:solidFill>
                  <a:schemeClr val="tx1"/>
                </a:solidFill>
                <a:latin typeface="+mj-ea"/>
                <a:ea typeface="+mj-ea"/>
              </a:rPr>
            </a:fld>
            <a:endParaRPr lang="zh-CN" altLang="en-US" sz="1600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0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5" Type="http://schemas.openxmlformats.org/officeDocument/2006/relationships/theme" Target="../theme/theme3.xml"/><Relationship Id="rId14" Type="http://schemas.openxmlformats.org/officeDocument/2006/relationships/image" Target="../media/image5.png"/><Relationship Id="rId13" Type="http://schemas.openxmlformats.org/officeDocument/2006/relationships/image" Target="../media/image4.jpeg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0.xml"/><Relationship Id="rId8" Type="http://schemas.openxmlformats.org/officeDocument/2006/relationships/slideLayout" Target="../slideLayouts/slideLayout49.xml"/><Relationship Id="rId7" Type="http://schemas.openxmlformats.org/officeDocument/2006/relationships/slideLayout" Target="../slideLayouts/slideLayout48.xml"/><Relationship Id="rId6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43.xml"/><Relationship Id="rId12" Type="http://schemas.openxmlformats.org/officeDocument/2006/relationships/theme" Target="../theme/theme4.xml"/><Relationship Id="rId11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1.xml"/><Relationship Id="rId1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1.xml"/><Relationship Id="rId8" Type="http://schemas.openxmlformats.org/officeDocument/2006/relationships/slideLayout" Target="../slideLayouts/slideLayout60.xml"/><Relationship Id="rId7" Type="http://schemas.openxmlformats.org/officeDocument/2006/relationships/slideLayout" Target="../slideLayouts/slideLayout59.xml"/><Relationship Id="rId6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11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2.xml"/><Relationship Id="rId1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theme" Target="../theme/theme6.xml"/><Relationship Id="rId7" Type="http://schemas.openxmlformats.org/officeDocument/2006/relationships/slideLayout" Target="../slideLayouts/slideLayout70.xml"/><Relationship Id="rId6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6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6184"/>
            <a:ext cx="1051560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6684"/>
            <a:ext cx="1051560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B1B6A-AEF1-4ACD-BD61-958570690F5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CB991-6BD3-42F2-8A94-1903E942543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spd="slow" p14:dur="1250" advTm="0">
        <p14:switch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1219200" rtl="0" eaLnBrk="1" latinLnBrk="0" hangingPunct="1">
        <a:lnSpc>
          <a:spcPct val="90000"/>
        </a:lnSpc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800" indent="-304800" algn="l" defTabSz="1219200" rtl="0" eaLnBrk="1" latinLnBrk="0" hangingPunct="1">
        <a:lnSpc>
          <a:spcPct val="90000"/>
        </a:lnSpc>
        <a:spcBef>
          <a:spcPct val="267000"/>
        </a:spcBef>
        <a:buFont typeface="Arial" panose="020B0604020202020204" pitchFamily="34" charset="0"/>
        <a:buChar char="•"/>
        <a:defRPr sz="3735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lnSpc>
          <a:spcPct val="90000"/>
        </a:lnSpc>
        <a:spcBef>
          <a:spcPct val="134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1924050" y="269874"/>
            <a:ext cx="5156019" cy="4778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309563" y="269875"/>
            <a:ext cx="457200" cy="477838"/>
          </a:xfrm>
          <a:prstGeom prst="rect">
            <a:avLst/>
          </a:prstGeom>
          <a:solidFill>
            <a:srgbClr val="0066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850900" y="269875"/>
            <a:ext cx="457200" cy="477838"/>
          </a:xfrm>
          <a:prstGeom prst="rect">
            <a:avLst/>
          </a:prstGeom>
          <a:solidFill>
            <a:srgbClr val="25A7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387475" y="269875"/>
            <a:ext cx="457200" cy="477838"/>
          </a:xfrm>
          <a:prstGeom prst="rect">
            <a:avLst/>
          </a:prstGeom>
          <a:solidFill>
            <a:srgbClr val="7BD2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2058" name="组合 9"/>
          <p:cNvGrpSpPr/>
          <p:nvPr userDrawn="1"/>
        </p:nvGrpSpPr>
        <p:grpSpPr bwMode="auto">
          <a:xfrm>
            <a:off x="7291388" y="6186488"/>
            <a:ext cx="4645025" cy="401637"/>
            <a:chOff x="5718717" y="6455760"/>
            <a:chExt cx="3417670" cy="402240"/>
          </a:xfrm>
        </p:grpSpPr>
        <p:sp>
          <p:nvSpPr>
            <p:cNvPr id="11" name="矩形 10"/>
            <p:cNvSpPr/>
            <p:nvPr/>
          </p:nvSpPr>
          <p:spPr>
            <a:xfrm>
              <a:off x="7997553" y="6455760"/>
              <a:ext cx="1138834" cy="402240"/>
            </a:xfrm>
            <a:prstGeom prst="rect">
              <a:avLst/>
            </a:prstGeom>
            <a:solidFill>
              <a:srgbClr val="0066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6857551" y="6455760"/>
              <a:ext cx="1140002" cy="402240"/>
            </a:xfrm>
            <a:prstGeom prst="rect">
              <a:avLst/>
            </a:prstGeom>
            <a:solidFill>
              <a:srgbClr val="25A7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3" name="矩形 12"/>
            <p:cNvSpPr/>
            <p:nvPr userDrawn="1"/>
          </p:nvSpPr>
          <p:spPr>
            <a:xfrm>
              <a:off x="5718717" y="6455760"/>
              <a:ext cx="1138834" cy="402240"/>
            </a:xfrm>
            <a:prstGeom prst="rect">
              <a:avLst/>
            </a:prstGeom>
            <a:solidFill>
              <a:srgbClr val="7BD2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pic>
        <p:nvPicPr>
          <p:cNvPr id="2059" name="图片 13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0225" y="4816475"/>
            <a:ext cx="2760663" cy="272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</p:sldLayoutIdLst>
  <p:txStyles>
    <p:titleStyle>
      <a:lvl1pPr algn="l" defTabSz="914400" rtl="0" eaLnBrk="1" fontAlgn="base" latinLnBrk="0" hangingPunct="1">
        <a:lnSpc>
          <a:spcPct val="90000"/>
        </a:lnSpc>
        <a:spcBef>
          <a:spcPct val="0"/>
        </a:spcBef>
        <a:spcAft>
          <a:spcPct val="0"/>
        </a:spcAft>
        <a:buNone/>
        <a:defRPr lang="zh-CN" altLang="en-US" sz="3200" b="1" kern="1200" cap="none" spc="0" dirty="0" smtClean="0">
          <a:ln w="0"/>
          <a:solidFill>
            <a:schemeClr val="accent1"/>
          </a:solidFill>
          <a:effectLst>
            <a:outerShdw blurRad="38100" dist="25400" dir="5400000" algn="ctr" rotWithShape="0">
              <a:srgbClr val="6E747A">
                <a:alpha val="43000"/>
              </a:srgbClr>
            </a:outerShdw>
          </a:effectLst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5658A-9353-4AA8-8DD1-FA5B8D59DE3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D2517-F7B1-40DB-B5D9-08C622BCDE8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556684" y="296863"/>
            <a:ext cx="58420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auto">
          <a:xfrm>
            <a:off x="1066800" y="296863"/>
            <a:ext cx="438151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721784" y="719138"/>
            <a:ext cx="563033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1214967" y="719138"/>
            <a:ext cx="491067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auto">
          <a:xfrm>
            <a:off x="169333" y="646113"/>
            <a:ext cx="747184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27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1016000" y="188913"/>
            <a:ext cx="42333" cy="10525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590551" y="979488"/>
            <a:ext cx="10968567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3" name="Rectangle 9"/>
          <p:cNvSpPr>
            <a:spLocks noGrp="1"/>
          </p:cNvSpPr>
          <p:nvPr>
            <p:ph type="title"/>
          </p:nvPr>
        </p:nvSpPr>
        <p:spPr>
          <a:xfrm>
            <a:off x="1534584" y="214313"/>
            <a:ext cx="10390716" cy="766762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/>
            <a:r>
              <a:rPr lang="zh-CN" altLang="zh-CN" dirty="0"/>
              <a:t>单击此处编辑母版标题样式</a:t>
            </a:r>
            <a:endParaRPr lang="zh-CN" altLang="zh-CN" dirty="0"/>
          </a:p>
        </p:txBody>
      </p:sp>
      <p:sp>
        <p:nvSpPr>
          <p:cNvPr id="1034" name="Rectangle 10"/>
          <p:cNvSpPr>
            <a:spLocks noGrp="1"/>
          </p:cNvSpPr>
          <p:nvPr>
            <p:ph type="body" idx="1"/>
          </p:nvPr>
        </p:nvSpPr>
        <p:spPr>
          <a:xfrm>
            <a:off x="1576917" y="1052513"/>
            <a:ext cx="10363200" cy="5080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zh-CN" dirty="0"/>
              <a:t>单击此处编辑母版文本样式</a:t>
            </a:r>
            <a:endParaRPr lang="zh-CN" altLang="zh-CN" dirty="0"/>
          </a:p>
          <a:p>
            <a:pPr lvl="1"/>
            <a:r>
              <a:rPr lang="zh-CN" altLang="zh-CN" dirty="0"/>
              <a:t>第二级</a:t>
            </a:r>
            <a:endParaRPr lang="zh-CN" altLang="zh-CN" dirty="0"/>
          </a:p>
          <a:p>
            <a:pPr lvl="2"/>
            <a:r>
              <a:rPr lang="zh-CN" altLang="zh-CN" dirty="0"/>
              <a:t>第三级</a:t>
            </a:r>
            <a:endParaRPr lang="zh-CN" altLang="zh-CN" dirty="0"/>
          </a:p>
          <a:p>
            <a:pPr lvl="3"/>
            <a:r>
              <a:rPr lang="zh-CN" altLang="zh-CN" dirty="0"/>
              <a:t>第四级</a:t>
            </a:r>
            <a:endParaRPr lang="zh-CN" altLang="zh-CN" dirty="0"/>
          </a:p>
          <a:p>
            <a:pPr lvl="4"/>
            <a:r>
              <a:rPr lang="zh-CN" altLang="zh-CN" dirty="0"/>
              <a:t>第五级</a:t>
            </a:r>
            <a:endParaRPr lang="zh-CN" altLang="zh-CN" dirty="0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549400" y="6243638"/>
            <a:ext cx="2540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panose="020B0604020202020204" pitchFamily="34" charset="0"/>
              <a:buNone/>
              <a:defRPr sz="140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876800" y="6243638"/>
            <a:ext cx="3860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ctr" eaLnBrk="1" hangingPunct="1">
              <a:buFont typeface="Arial" panose="020B0604020202020204" pitchFamily="34" charset="0"/>
              <a:buNone/>
              <a:defRPr sz="1400"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389533" y="6243638"/>
            <a:ext cx="2540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 sz="140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2F899931-329D-4775-BA75-2F53333AC5FC}" type="slidenum"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 panose="020B0604030504040204" pitchFamily="34" charset="0"/>
                <a:ea typeface="宋体" panose="02010600030101010101" pitchFamily="2" charset="-122"/>
                <a:cs typeface="+mn-cs"/>
              </a:rPr>
            </a:fld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anose="020B060403050404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1.xml"/><Relationship Id="rId1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3.xml"/><Relationship Id="rId1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3.xml"/><Relationship Id="rId1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image" Target="../media/image33.png"/><Relationship Id="rId1" Type="http://schemas.openxmlformats.org/officeDocument/2006/relationships/tags" Target="../tags/tag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3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2.xml"/><Relationship Id="rId2" Type="http://schemas.openxmlformats.org/officeDocument/2006/relationships/image" Target="../media/image36.jpeg"/><Relationship Id="rId1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2.xml"/><Relationship Id="rId1" Type="http://schemas.openxmlformats.org/officeDocument/2006/relationships/tags" Target="../tags/tag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4.xml"/><Relationship Id="rId1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microsoft.com/office/2007/relationships/hdphoto" Target="../media/image16.wdp"/><Relationship Id="rId1" Type="http://schemas.openxmlformats.org/officeDocument/2006/relationships/image" Target="../media/image1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2.xml"/><Relationship Id="rId3" Type="http://schemas.openxmlformats.org/officeDocument/2006/relationships/image" Target="../media/image40.jpeg"/><Relationship Id="rId2" Type="http://schemas.openxmlformats.org/officeDocument/2006/relationships/image" Target="../media/image39.jpeg"/><Relationship Id="rId1" Type="http://schemas.openxmlformats.org/officeDocument/2006/relationships/image" Target="../media/image3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66.xml"/><Relationship Id="rId1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4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4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2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tags" Target="../tags/tag10.xml"/><Relationship Id="rId2" Type="http://schemas.openxmlformats.org/officeDocument/2006/relationships/image" Target="../media/image43.png"/><Relationship Id="rId1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1.xml"/><Relationship Id="rId1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3.xml"/><Relationship Id="rId4" Type="http://schemas.openxmlformats.org/officeDocument/2006/relationships/image" Target="../media/image23.GIF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3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3.xml"/><Relationship Id="rId1" Type="http://schemas.openxmlformats.org/officeDocument/2006/relationships/image" Target="../media/image2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3.xml"/><Relationship Id="rId1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90000"/>
            </a:schemeClr>
          </a:fgClr>
          <a:bgClr>
            <a:schemeClr val="bg2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4006215"/>
            <a:ext cx="3626195" cy="2851785"/>
            <a:chOff x="0" y="6309"/>
            <a:chExt cx="5711" cy="4491"/>
          </a:xfrm>
          <a:solidFill>
            <a:schemeClr val="accent2"/>
          </a:solidFill>
        </p:grpSpPr>
        <p:sp>
          <p:nvSpPr>
            <p:cNvPr id="6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solidFill>
              <a:srgbClr val="2439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4" name="组合 23"/>
          <p:cNvGrpSpPr/>
          <p:nvPr/>
        </p:nvGrpSpPr>
        <p:grpSpPr>
          <a:xfrm>
            <a:off x="-659129" y="-2466340"/>
            <a:ext cx="4413251" cy="5358131"/>
            <a:chOff x="-1038" y="-3884"/>
            <a:chExt cx="6950" cy="8438"/>
          </a:xfrm>
        </p:grpSpPr>
        <p:sp>
          <p:nvSpPr>
            <p:cNvPr id="8" name="直角三角形 7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直角三角形 9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rgbClr val="2439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8" name="组合 17"/>
          <p:cNvGrpSpPr/>
          <p:nvPr/>
        </p:nvGrpSpPr>
        <p:grpSpPr>
          <a:xfrm rot="10800000">
            <a:off x="8534188" y="0"/>
            <a:ext cx="3626485" cy="2851785"/>
            <a:chOff x="0" y="6309"/>
            <a:chExt cx="5711" cy="4491"/>
          </a:xfrm>
          <a:solidFill>
            <a:srgbClr val="243970"/>
          </a:solidFill>
        </p:grpSpPr>
        <p:sp>
          <p:nvSpPr>
            <p:cNvPr id="19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solidFill>
              <a:srgbClr val="E22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9" name="组合 28"/>
          <p:cNvGrpSpPr/>
          <p:nvPr/>
        </p:nvGrpSpPr>
        <p:grpSpPr>
          <a:xfrm rot="0" flipH="1" flipV="1">
            <a:off x="8455025" y="3952875"/>
            <a:ext cx="4413251" cy="5358131"/>
            <a:chOff x="-1038" y="-3884"/>
            <a:chExt cx="6950" cy="8438"/>
          </a:xfrm>
        </p:grpSpPr>
        <p:sp>
          <p:nvSpPr>
            <p:cNvPr id="30" name="直角三角形 29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直角三角形 30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2639060" y="5005070"/>
            <a:ext cx="7089140" cy="773007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zh-CN" altLang="en-US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仲英书院 </a:t>
            </a:r>
            <a:r>
              <a:rPr lang="en-US" altLang="zh-CN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 </a:t>
            </a:r>
            <a:r>
              <a:rPr lang="zh-CN" altLang="en-US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电气</a:t>
            </a:r>
            <a:r>
              <a:rPr lang="en-US" altLang="zh-CN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99</a:t>
            </a:r>
            <a:r>
              <a:rPr lang="zh-CN" altLang="en-US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班  占书河</a:t>
            </a:r>
            <a:r>
              <a:rPr lang="en-US" altLang="zh-CN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  </a:t>
            </a:r>
            <a:r>
              <a:rPr lang="zh-CN" altLang="en-US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中共党员</a:t>
            </a:r>
            <a:endParaRPr lang="zh-CN" altLang="en-US" sz="3200" dirty="0">
              <a:solidFill>
                <a:schemeClr val="accent2">
                  <a:lumMod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pic>
        <p:nvPicPr>
          <p:cNvPr id="12" name="图片 1" descr="e0asrts5ja1"/>
          <p:cNvPicPr>
            <a:picLocks noChangeAspect="1" noChangeArrowheads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" r="5002"/>
          <a:stretch>
            <a:fillRect/>
          </a:stretch>
        </p:blipFill>
        <p:spPr bwMode="auto">
          <a:xfrm>
            <a:off x="3657876" y="232889"/>
            <a:ext cx="4382100" cy="129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文本框 12" descr="7b0a20202020227461726765744d6f64756c65223a20226b6f6e6c696e65666f6e7473220a7d0a"/>
          <p:cNvSpPr txBox="1"/>
          <p:nvPr/>
        </p:nvSpPr>
        <p:spPr>
          <a:xfrm>
            <a:off x="1282022" y="2246826"/>
            <a:ext cx="9133840" cy="1445260"/>
          </a:xfrm>
          <a:prstGeom prst="rect">
            <a:avLst/>
          </a:prstGeom>
          <a:noFill/>
          <a:effectLst/>
        </p:spPr>
        <p:txBody>
          <a:bodyPr vert="horz" wrap="none" rtlCol="0">
            <a:spAutoFit/>
          </a:bodyPr>
          <a:p>
            <a:pPr algn="ctr"/>
            <a:r>
              <a:rPr lang="zh-CN" altLang="en-US" sz="8800" b="1" dirty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汉仪程行简" panose="00020600040101010101" charset="-122"/>
              </a:rPr>
              <a:t>电气专业分享讲座</a:t>
            </a:r>
            <a:endParaRPr lang="zh-CN" altLang="en-US" sz="8800" b="1" dirty="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汉仪程行简" panose="00020600040101010101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95638" y="1898872"/>
            <a:ext cx="6172200" cy="51070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15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1000kV </a:t>
            </a:r>
            <a:r>
              <a:rPr lang="zh-CN" altLang="en-US" sz="15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特高压输电用升压变压器</a:t>
            </a:r>
            <a:endParaRPr lang="zh-CN" altLang="en-US" sz="15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224" y="2154223"/>
            <a:ext cx="6219349" cy="370896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矩形 17"/>
          <p:cNvSpPr/>
          <p:nvPr/>
        </p:nvSpPr>
        <p:spPr>
          <a:xfrm>
            <a:off x="3286223" y="1416624"/>
            <a:ext cx="271145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2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电力系统升压用的变压器</a:t>
            </a:r>
            <a:endParaRPr lang="zh-CN" altLang="en-US" b="1" dirty="0">
              <a:solidFill>
                <a:schemeClr val="tx2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文本框 10"/>
          <p:cNvSpPr txBox="1"/>
          <p:nvPr/>
        </p:nvSpPr>
        <p:spPr>
          <a:xfrm>
            <a:off x="1872492" y="831849"/>
            <a:ext cx="686432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电能的输送和分配</a:t>
            </a:r>
            <a:endParaRPr kumimoji="1" lang="zh-CN" altLang="en-US" sz="3200" b="1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787611" y="136490"/>
            <a:ext cx="5262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/>
              <a:t>电气工程师的</a:t>
            </a:r>
            <a:r>
              <a:rPr lang="zh-CN" altLang="en-US" sz="4000" dirty="0" smtClean="0"/>
              <a:t>伟大贡献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8166" y="1759548"/>
            <a:ext cx="5509646" cy="389474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矩形 16"/>
          <p:cNvSpPr/>
          <p:nvPr/>
        </p:nvSpPr>
        <p:spPr>
          <a:xfrm>
            <a:off x="3291406" y="1390217"/>
            <a:ext cx="13322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206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太空发电站</a:t>
            </a:r>
            <a:endParaRPr lang="zh-CN" altLang="en-US" b="1" dirty="0">
              <a:solidFill>
                <a:srgbClr val="00206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8" name="文本框 10"/>
          <p:cNvSpPr txBox="1"/>
          <p:nvPr/>
        </p:nvSpPr>
        <p:spPr>
          <a:xfrm>
            <a:off x="1801311" y="227203"/>
            <a:ext cx="686432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电力的未来</a:t>
            </a:r>
            <a:endParaRPr kumimoji="1" lang="zh-CN" altLang="en-US" sz="3200" b="1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61C09E"/>
          </a:solidFill>
        </p:spPr>
        <p:txBody>
          <a:bodyPr/>
          <a:lstStyle/>
          <a:p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sz="3200" dirty="0">
                <a:solidFill>
                  <a:srgbClr val="61C09E"/>
                </a:solidFill>
                <a:effectLst/>
              </a:rPr>
              <a:t>专业</a:t>
            </a:r>
            <a:r>
              <a:rPr lang="zh-CN" altLang="en-US" sz="3200" dirty="0">
                <a:solidFill>
                  <a:srgbClr val="61C09E"/>
                </a:solidFill>
                <a:effectLst/>
              </a:rPr>
              <a:t>介绍</a:t>
            </a:r>
            <a:endParaRPr lang="zh-CN" altLang="en-US" sz="3200" dirty="0">
              <a:solidFill>
                <a:srgbClr val="61C09E"/>
              </a:solidFill>
              <a:effectLst/>
            </a:endParaRPr>
          </a:p>
        </p:txBody>
      </p:sp>
      <p:sp>
        <p:nvSpPr>
          <p:cNvPr id="12" name="页脚占位符 1"/>
          <p:cNvSpPr>
            <a:spLocks noChangeArrowheads="1"/>
          </p:cNvSpPr>
          <p:nvPr/>
        </p:nvSpPr>
        <p:spPr bwMode="auto">
          <a:xfrm>
            <a:off x="0" y="6672865"/>
            <a:ext cx="12193114" cy="216000"/>
          </a:xfrm>
          <a:prstGeom prst="rect">
            <a:avLst/>
          </a:prstGeom>
          <a:solidFill>
            <a:srgbClr val="61C09E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200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1270" y="6618751"/>
            <a:ext cx="12192000" cy="54000"/>
          </a:xfrm>
          <a:prstGeom prst="rect">
            <a:avLst/>
          </a:prstGeom>
          <a:solidFill>
            <a:srgbClr val="61C09E"/>
          </a:solidFill>
          <a:ln>
            <a:noFill/>
          </a:ln>
          <a:effectLst/>
        </p:spPr>
        <p:txBody>
          <a:bodyPr rtlCol="0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9980" y="734060"/>
            <a:ext cx="10140315" cy="569277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altLang="zh-CN" sz="2800" b="0">
                <a:solidFill>
                  <a:srgbClr val="222222"/>
                </a:solidFill>
                <a:latin typeface="楷体" panose="02010609060101010101" charset="-122"/>
                <a:ea typeface="楷体" panose="02010609060101010101" charset="-122"/>
              </a:rPr>
              <a:t>·</a:t>
            </a:r>
            <a:r>
              <a:rPr lang="zh-CN" sz="2800" b="0">
                <a:solidFill>
                  <a:srgbClr val="222222"/>
                </a:solidFill>
                <a:latin typeface="楷体" panose="02010609060101010101" charset="-122"/>
                <a:ea typeface="楷体" panose="02010609060101010101" charset="-122"/>
              </a:rPr>
              <a:t>电能是目前世界上能源的主要应用形式，具有清洁、易经济传输、转换边界能优点。电气工程学科主要研究的是电能生产、传输、分配和应用全过程中规划、运行、控制的基本问题，包括电力设备的制造、电网运行的控制、新能源发电、独立电力系统、新能源的并网与消纳，同时面向全球能源互联网，研究太空、深海以及其他极端条件下的电能相关问题。</a:t>
            </a:r>
            <a:endParaRPr lang="zh-CN" sz="2800" b="0">
              <a:solidFill>
                <a:srgbClr val="222222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 indent="0"/>
            <a:r>
              <a:rPr lang="en-US" altLang="zh-CN" sz="2800" b="0">
                <a:solidFill>
                  <a:srgbClr val="222222"/>
                </a:solidFill>
                <a:latin typeface="楷体" panose="02010609060101010101" charset="-122"/>
                <a:ea typeface="楷体" panose="02010609060101010101" charset="-122"/>
              </a:rPr>
              <a:t>·</a:t>
            </a:r>
            <a:r>
              <a:rPr lang="zh-CN" sz="2800" b="0">
                <a:solidFill>
                  <a:srgbClr val="222222"/>
                </a:solidFill>
                <a:latin typeface="楷体" panose="02010609060101010101" charset="-122"/>
                <a:ea typeface="楷体" panose="02010609060101010101" charset="-122"/>
              </a:rPr>
              <a:t>电气工程的研究内容还包括，特种电机、电气功能材料、电力设备检测监测、电磁场理论与应用、电力电子技术、生物电工、脉冲功率与放电等离子体、电力市场与电力经济、电力改革政策等方面的研究。</a:t>
            </a:r>
            <a:endParaRPr lang="zh-CN" sz="2800" b="0">
              <a:solidFill>
                <a:srgbClr val="222222"/>
              </a:solidFill>
              <a:latin typeface="楷体" panose="02010609060101010101" charset="-122"/>
              <a:ea typeface="楷体" panose="02010609060101010101" charset="-122"/>
            </a:endParaRPr>
          </a:p>
          <a:p>
            <a:pPr indent="0"/>
            <a:r>
              <a:rPr lang="en-US" altLang="zh-CN" sz="2800" b="0">
                <a:solidFill>
                  <a:srgbClr val="222222"/>
                </a:solidFill>
                <a:latin typeface="楷体" panose="02010609060101010101" charset="-122"/>
                <a:ea typeface="楷体" panose="02010609060101010101" charset="-122"/>
              </a:rPr>
              <a:t>·</a:t>
            </a:r>
            <a:r>
              <a:rPr lang="zh-CN" sz="2800" b="0">
                <a:solidFill>
                  <a:srgbClr val="222222"/>
                </a:solidFill>
                <a:latin typeface="楷体" panose="02010609060101010101" charset="-122"/>
                <a:ea typeface="楷体" panose="02010609060101010101" charset="-122"/>
              </a:rPr>
              <a:t>电气工程学科是一个具有丰富内涵和外延的既古老又年轻的学科，其与经济与金融、材料、化学、物理、数学均具有密切的联系，并在多学科交叉融合中不断发展。</a:t>
            </a:r>
            <a:endParaRPr lang="zh-CN" altLang="en-US" sz="2800" b="0">
              <a:solidFill>
                <a:srgbClr val="222222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61C09E"/>
          </a:solidFill>
        </p:spPr>
        <p:txBody>
          <a:bodyPr/>
          <a:lstStyle/>
          <a:p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sz="3200" dirty="0">
                <a:solidFill>
                  <a:srgbClr val="61C09E"/>
                </a:solidFill>
                <a:effectLst/>
              </a:rPr>
              <a:t>核心</a:t>
            </a:r>
            <a:r>
              <a:rPr lang="zh-CN" altLang="en-US" sz="3200" dirty="0">
                <a:solidFill>
                  <a:srgbClr val="61C09E"/>
                </a:solidFill>
                <a:effectLst/>
              </a:rPr>
              <a:t>课程</a:t>
            </a:r>
            <a:endParaRPr lang="zh-CN" altLang="en-US" sz="3200" dirty="0">
              <a:solidFill>
                <a:srgbClr val="61C09E"/>
              </a:solidFill>
              <a:effectLst/>
            </a:endParaRPr>
          </a:p>
        </p:txBody>
      </p:sp>
      <p:sp>
        <p:nvSpPr>
          <p:cNvPr id="12" name="页脚占位符 1"/>
          <p:cNvSpPr>
            <a:spLocks noChangeArrowheads="1"/>
          </p:cNvSpPr>
          <p:nvPr/>
        </p:nvSpPr>
        <p:spPr bwMode="auto">
          <a:xfrm>
            <a:off x="0" y="6672865"/>
            <a:ext cx="12193114" cy="216000"/>
          </a:xfrm>
          <a:prstGeom prst="rect">
            <a:avLst/>
          </a:prstGeom>
          <a:solidFill>
            <a:srgbClr val="61C09E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200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1270" y="6618751"/>
            <a:ext cx="12192000" cy="54000"/>
          </a:xfrm>
          <a:prstGeom prst="rect">
            <a:avLst/>
          </a:prstGeom>
          <a:solidFill>
            <a:srgbClr val="61C09E"/>
          </a:solidFill>
          <a:ln>
            <a:noFill/>
          </a:ln>
          <a:effectLst/>
        </p:spPr>
        <p:txBody>
          <a:bodyPr rtlCol="0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graphicFrame>
        <p:nvGraphicFramePr>
          <p:cNvPr id="18" name="表格 17"/>
          <p:cNvGraphicFramePr/>
          <p:nvPr>
            <p:custDataLst>
              <p:tags r:id="rId1"/>
            </p:custDataLst>
          </p:nvPr>
        </p:nvGraphicFramePr>
        <p:xfrm>
          <a:off x="1109980" y="1145540"/>
          <a:ext cx="4519295" cy="41744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26945"/>
                <a:gridCol w="2292350"/>
              </a:tblGrid>
              <a:tr h="509270"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2000" b="1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专业大类基础课程</a:t>
                      </a:r>
                      <a:endParaRPr lang="en-US" altLang="en-US" sz="2000" b="1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lnSpc>
                          <a:spcPct val="130000"/>
                        </a:lnSpc>
                        <a:buNone/>
                      </a:pPr>
                      <a:r>
                        <a:rPr lang="en-US" sz="2000" b="1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专业核心课程</a:t>
                      </a:r>
                      <a:endParaRPr lang="en-US" altLang="en-US" sz="2000" b="1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t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09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电路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电机学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09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模拟电子技术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电力电子技术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09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数字电子技术与微处理器基础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自动控制理论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09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模电与大数电实验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电力系统稳态分析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09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信号与系统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高电压技术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09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工程制图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电力设备设计原理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50927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电磁场与波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0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电气材料基础</a:t>
                      </a:r>
                      <a:endParaRPr lang="en-US" altLang="en-US" sz="20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100" name="文本框 99"/>
          <p:cNvSpPr txBox="1"/>
          <p:nvPr/>
        </p:nvSpPr>
        <p:spPr>
          <a:xfrm>
            <a:off x="5990590" y="4114165"/>
            <a:ext cx="6062980" cy="224536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2800" b="1">
                <a:solidFill>
                  <a:srgbClr val="222222"/>
                </a:solidFill>
                <a:ea typeface="宋体" panose="02010600030101010101" pitchFamily="2" charset="-122"/>
              </a:rPr>
              <a:t>特点是强弱电并重，电气工程与信息电子相融，软件与硬件兼备，装置与系统结合，培养从事电力系统、电气工程、自动控制、等工作的宽口径、复合型高级科学技术与管理人才。</a:t>
            </a:r>
            <a:endParaRPr lang="en-US" altLang="zh-CN" sz="2800" b="1">
              <a:solidFill>
                <a:srgbClr val="222222"/>
              </a:solidFill>
              <a:ea typeface="宋体" panose="02010600030101010101" pitchFamily="2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1145540"/>
            <a:ext cx="5283200" cy="2873375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61C09E"/>
          </a:solidFill>
        </p:spPr>
        <p:txBody>
          <a:bodyPr/>
          <a:lstStyle/>
          <a:p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sz="3200" dirty="0">
                <a:solidFill>
                  <a:srgbClr val="61C09E"/>
                </a:solidFill>
                <a:effectLst/>
              </a:rPr>
              <a:t>交流项目</a:t>
            </a:r>
            <a:endParaRPr lang="zh-CN" altLang="en-US" sz="3200" dirty="0">
              <a:solidFill>
                <a:srgbClr val="61C09E"/>
              </a:solidFill>
              <a:effectLst/>
            </a:endParaRPr>
          </a:p>
        </p:txBody>
      </p:sp>
      <p:sp>
        <p:nvSpPr>
          <p:cNvPr id="12" name="页脚占位符 1"/>
          <p:cNvSpPr>
            <a:spLocks noChangeArrowheads="1"/>
          </p:cNvSpPr>
          <p:nvPr/>
        </p:nvSpPr>
        <p:spPr bwMode="auto">
          <a:xfrm>
            <a:off x="0" y="6672865"/>
            <a:ext cx="12193114" cy="216000"/>
          </a:xfrm>
          <a:prstGeom prst="rect">
            <a:avLst/>
          </a:prstGeom>
          <a:solidFill>
            <a:srgbClr val="61C09E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200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1270" y="6618751"/>
            <a:ext cx="12192000" cy="54000"/>
          </a:xfrm>
          <a:prstGeom prst="rect">
            <a:avLst/>
          </a:prstGeom>
          <a:solidFill>
            <a:srgbClr val="61C09E"/>
          </a:solidFill>
          <a:ln>
            <a:noFill/>
          </a:ln>
          <a:effectLst/>
        </p:spPr>
        <p:txBody>
          <a:bodyPr rtlCol="0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81250" y="1158240"/>
            <a:ext cx="7429500" cy="454152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797675" y="1567180"/>
            <a:ext cx="290131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2019</a:t>
            </a:r>
            <a:r>
              <a:rPr lang="zh-CN" altLang="en-US" sz="20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级</a:t>
            </a:r>
            <a:r>
              <a:rPr lang="zh-CN" altLang="en-US" sz="20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电气有十个名额，</a:t>
            </a:r>
            <a:endParaRPr lang="zh-CN" altLang="en-US" sz="20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20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相当于</a:t>
            </a:r>
            <a:r>
              <a:rPr lang="zh-CN" altLang="en-US" sz="2000" b="1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大二已经保研</a:t>
            </a:r>
            <a:endParaRPr lang="zh-CN" altLang="en-US" sz="2000" b="1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/>
          </a:fgClr>
          <a:bgClr>
            <a:schemeClr val="bg2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4006215"/>
            <a:ext cx="3626195" cy="2851785"/>
            <a:chOff x="0" y="6309"/>
            <a:chExt cx="5711" cy="4491"/>
          </a:xfrm>
          <a:solidFill>
            <a:schemeClr val="accent2"/>
          </a:solidFill>
        </p:grpSpPr>
        <p:sp>
          <p:nvSpPr>
            <p:cNvPr id="6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solidFill>
              <a:srgbClr val="2439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4" name="组合 23"/>
          <p:cNvGrpSpPr/>
          <p:nvPr/>
        </p:nvGrpSpPr>
        <p:grpSpPr>
          <a:xfrm>
            <a:off x="-659129" y="-2466340"/>
            <a:ext cx="4413251" cy="5358131"/>
            <a:chOff x="-1038" y="-3884"/>
            <a:chExt cx="6950" cy="8438"/>
          </a:xfrm>
        </p:grpSpPr>
        <p:sp>
          <p:nvSpPr>
            <p:cNvPr id="8" name="直角三角形 7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直角三角形 9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rgbClr val="2439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8" name="组合 17"/>
          <p:cNvGrpSpPr/>
          <p:nvPr/>
        </p:nvGrpSpPr>
        <p:grpSpPr>
          <a:xfrm rot="10800000">
            <a:off x="8565515" y="0"/>
            <a:ext cx="3626485" cy="2851785"/>
            <a:chOff x="0" y="6309"/>
            <a:chExt cx="5711" cy="4491"/>
          </a:xfrm>
          <a:solidFill>
            <a:srgbClr val="243970"/>
          </a:solidFill>
        </p:grpSpPr>
        <p:sp>
          <p:nvSpPr>
            <p:cNvPr id="19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solidFill>
              <a:srgbClr val="E22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9" name="组合 28"/>
          <p:cNvGrpSpPr/>
          <p:nvPr/>
        </p:nvGrpSpPr>
        <p:grpSpPr>
          <a:xfrm rot="0" flipH="1" flipV="1">
            <a:off x="8455025" y="3952875"/>
            <a:ext cx="4413251" cy="5358131"/>
            <a:chOff x="-1038" y="-3884"/>
            <a:chExt cx="6950" cy="8438"/>
          </a:xfrm>
        </p:grpSpPr>
        <p:sp>
          <p:nvSpPr>
            <p:cNvPr id="30" name="直角三角形 29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直角三角形 30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9" name="文本框 48"/>
          <p:cNvSpPr txBox="1"/>
          <p:nvPr/>
        </p:nvSpPr>
        <p:spPr>
          <a:xfrm>
            <a:off x="4256726" y="1102360"/>
            <a:ext cx="3677920" cy="118618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altLang="zh-CN" sz="8000" dirty="0" smtClean="0">
                <a:solidFill>
                  <a:schemeClr val="accent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8000" dirty="0" smtClean="0">
                <a:solidFill>
                  <a:schemeClr val="accent2"/>
                </a:solidFill>
                <a:latin typeface="League Gothic" pitchFamily="2" charset="0"/>
              </a:rPr>
              <a:t>step 2</a:t>
            </a:r>
            <a:endParaRPr lang="en-US" altLang="zh-CN" sz="8000" dirty="0">
              <a:solidFill>
                <a:schemeClr val="accent1"/>
              </a:solidFill>
              <a:latin typeface="League Gothic" pitchFamily="2" charset="0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1694180" y="3121660"/>
            <a:ext cx="8804275" cy="1265555"/>
          </a:xfrm>
          <a:solidFill>
            <a:schemeClr val="accent3">
              <a:lumMod val="75000"/>
            </a:schemeClr>
          </a:solidFill>
        </p:spPr>
        <p:txBody>
          <a:bodyPr>
            <a:noAutofit/>
          </a:bodyPr>
          <a:p>
            <a:pPr marL="0" indent="0" algn="ctr">
              <a:lnSpc>
                <a:spcPct val="110000"/>
              </a:lnSpc>
              <a:buNone/>
            </a:pPr>
            <a:r>
              <a:rPr lang="zh-CN" sz="72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往届</a:t>
            </a:r>
            <a:r>
              <a:rPr lang="zh-CN" sz="72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情况</a:t>
            </a:r>
            <a:endParaRPr lang="zh-CN" sz="72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zh-CN" sz="3200" dirty="0">
                <a:effectLst/>
              </a:rPr>
              <a:t>专业</a:t>
            </a:r>
            <a:r>
              <a:rPr lang="zh-CN" altLang="zh-CN" sz="3200" dirty="0">
                <a:effectLst/>
              </a:rPr>
              <a:t>分流</a:t>
            </a:r>
            <a:endParaRPr lang="zh-CN" altLang="zh-CN" sz="3200" dirty="0">
              <a:effectLst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0" y="6549536"/>
            <a:ext cx="12193114" cy="308849"/>
            <a:chOff x="0" y="6580016"/>
            <a:chExt cx="12193114" cy="308849"/>
          </a:xfrm>
        </p:grpSpPr>
        <p:sp>
          <p:nvSpPr>
            <p:cNvPr id="12" name="页脚占位符 1"/>
            <p:cNvSpPr>
              <a:spLocks noChangeArrowheads="1"/>
            </p:cNvSpPr>
            <p:nvPr/>
          </p:nvSpPr>
          <p:spPr bwMode="auto">
            <a:xfrm>
              <a:off x="0" y="6672865"/>
              <a:ext cx="12193114" cy="216000"/>
            </a:xfrm>
            <a:prstGeom prst="rect">
              <a:avLst/>
            </a:prstGeom>
            <a:solidFill>
              <a:srgbClr val="E2A04C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1200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0" y="6580016"/>
              <a:ext cx="12192000" cy="54000"/>
            </a:xfrm>
            <a:prstGeom prst="rect">
              <a:avLst/>
            </a:prstGeom>
            <a:solidFill>
              <a:srgbClr val="E2A04C"/>
            </a:solidFill>
            <a:ln>
              <a:noFill/>
            </a:ln>
            <a:effectLst/>
          </p:spPr>
          <p:txBody>
            <a:bodyPr rtlCol="0"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70280" y="1366520"/>
            <a:ext cx="1072451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电气工程及其自动化分流录取</a:t>
            </a:r>
            <a:r>
              <a:rPr lang="en-US" altLang="zh-CN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80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分以上比较稳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进入电测控专业学习门槛较电气相对低一些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成绩计算与保研计算方式相同，智育：德育</a:t>
            </a:r>
            <a:r>
              <a:rPr lang="en-US" altLang="zh-CN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=9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：</a:t>
            </a:r>
            <a:r>
              <a:rPr lang="en-US" altLang="zh-CN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1</a:t>
            </a:r>
            <a:endParaRPr lang="en-US" altLang="zh-CN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电气专业生源较好，与自动化并列，竞争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激烈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  <p:bldLst>
      <p:bldP spid="2" grpId="0" animBg="1" build="p"/>
      <p:bldP spid="3" grpId="0" build="p"/>
      <p:bldP spid="2" grpId="1" animBg="1" build="p"/>
      <p:bldP spid="3" grpI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109980" y="224155"/>
            <a:ext cx="1819910" cy="652145"/>
          </a:xfrm>
        </p:spPr>
        <p:txBody>
          <a:bodyPr/>
          <a:lstStyle/>
          <a:p>
            <a:r>
              <a:rPr lang="zh-CN" altLang="zh-CN" sz="3200" dirty="0">
                <a:effectLst/>
              </a:rPr>
              <a:t>保研</a:t>
            </a:r>
            <a:r>
              <a:rPr lang="zh-CN" altLang="zh-CN" sz="3200" dirty="0">
                <a:effectLst/>
              </a:rPr>
              <a:t>情况</a:t>
            </a:r>
            <a:endParaRPr lang="zh-CN" altLang="zh-CN" sz="3200" dirty="0">
              <a:effectLst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0" y="6549536"/>
            <a:ext cx="12193114" cy="308849"/>
            <a:chOff x="0" y="6580016"/>
            <a:chExt cx="12193114" cy="308849"/>
          </a:xfrm>
        </p:grpSpPr>
        <p:sp>
          <p:nvSpPr>
            <p:cNvPr id="12" name="页脚占位符 1"/>
            <p:cNvSpPr>
              <a:spLocks noChangeArrowheads="1"/>
            </p:cNvSpPr>
            <p:nvPr/>
          </p:nvSpPr>
          <p:spPr bwMode="auto">
            <a:xfrm>
              <a:off x="0" y="6672865"/>
              <a:ext cx="12193114" cy="216000"/>
            </a:xfrm>
            <a:prstGeom prst="rect">
              <a:avLst/>
            </a:prstGeom>
            <a:solidFill>
              <a:srgbClr val="E2A04C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1200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0" y="6580016"/>
              <a:ext cx="12192000" cy="54000"/>
            </a:xfrm>
            <a:prstGeom prst="rect">
              <a:avLst/>
            </a:prstGeom>
            <a:solidFill>
              <a:srgbClr val="E2A04C"/>
            </a:solidFill>
            <a:ln>
              <a:noFill/>
            </a:ln>
            <a:effectLst/>
          </p:spPr>
          <p:txBody>
            <a:bodyPr rtlCol="0"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109980" y="4592320"/>
            <a:ext cx="1037907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电气专业保研人数</a:t>
            </a:r>
            <a:r>
              <a:rPr lang="en-US" altLang="zh-CN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80~90/340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，主要以本校为主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竞赛加分人数多，</a:t>
            </a:r>
            <a:r>
              <a:rPr lang="en-US" altLang="zh-CN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20~30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个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无竞赛加分需要德育</a:t>
            </a:r>
            <a:r>
              <a:rPr lang="en-US" altLang="zh-CN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90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分以上才稳，前</a:t>
            </a:r>
            <a:r>
              <a:rPr lang="en-US" altLang="zh-CN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60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名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pic>
        <p:nvPicPr>
          <p:cNvPr id="5" name="图片 4" descr="mmexport163357525198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7340" y="1445895"/>
            <a:ext cx="3965575" cy="3024505"/>
          </a:xfrm>
          <a:prstGeom prst="rect">
            <a:avLst/>
          </a:prstGeom>
        </p:spPr>
      </p:pic>
      <p:sp>
        <p:nvSpPr>
          <p:cNvPr id="6" name="文本占位符 2"/>
          <p:cNvSpPr>
            <a:spLocks noGrp="1"/>
          </p:cNvSpPr>
          <p:nvPr/>
        </p:nvSpPr>
        <p:spPr>
          <a:xfrm>
            <a:off x="2649855" y="793750"/>
            <a:ext cx="1819910" cy="652145"/>
          </a:xfrm>
          <a:prstGeom prst="rect">
            <a:avLst/>
          </a:prstGeom>
          <a:noFill/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>
                <a:effectLst/>
              </a:rPr>
              <a:t>2017</a:t>
            </a:r>
            <a:r>
              <a:rPr lang="zh-CN" altLang="en-US" sz="3200" dirty="0">
                <a:effectLst/>
              </a:rPr>
              <a:t>级</a:t>
            </a:r>
            <a:endParaRPr lang="zh-CN" altLang="en-US" sz="3200" dirty="0">
              <a:effectLst/>
            </a:endParaRPr>
          </a:p>
        </p:txBody>
      </p:sp>
      <p:sp>
        <p:nvSpPr>
          <p:cNvPr id="7" name="文本占位符 2"/>
          <p:cNvSpPr>
            <a:spLocks noGrp="1"/>
          </p:cNvSpPr>
          <p:nvPr/>
        </p:nvSpPr>
        <p:spPr>
          <a:xfrm>
            <a:off x="8030845" y="793750"/>
            <a:ext cx="1819910" cy="652145"/>
          </a:xfrm>
          <a:prstGeom prst="rect">
            <a:avLst/>
          </a:prstGeom>
          <a:noFill/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200" dirty="0">
                <a:effectLst/>
              </a:rPr>
              <a:t>2018</a:t>
            </a:r>
            <a:r>
              <a:rPr lang="zh-CN" altLang="en-US" sz="3200" dirty="0">
                <a:effectLst/>
              </a:rPr>
              <a:t>级</a:t>
            </a:r>
            <a:endParaRPr lang="zh-CN" altLang="en-US" sz="3200" dirty="0">
              <a:effectLst/>
            </a:endParaRPr>
          </a:p>
        </p:txBody>
      </p:sp>
      <p:pic>
        <p:nvPicPr>
          <p:cNvPr id="100" name="图片 99"/>
          <p:cNvPicPr/>
          <p:nvPr/>
        </p:nvPicPr>
        <p:blipFill>
          <a:blip r:embed="rId2"/>
          <a:stretch>
            <a:fillRect/>
          </a:stretch>
        </p:blipFill>
        <p:spPr>
          <a:xfrm>
            <a:off x="6325235" y="1330960"/>
            <a:ext cx="4806315" cy="3254375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9" name="直接连接符 8"/>
          <p:cNvCxnSpPr/>
          <p:nvPr/>
        </p:nvCxnSpPr>
        <p:spPr>
          <a:xfrm flipV="1">
            <a:off x="6125845" y="2951480"/>
            <a:ext cx="5436870" cy="91440"/>
          </a:xfrm>
          <a:prstGeom prst="line">
            <a:avLst/>
          </a:prstGeom>
          <a:ln w="412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  <p:bldLst>
      <p:bldP spid="2" grpId="0" animBg="1" build="p"/>
      <p:bldP spid="3" grpId="0" build="p"/>
      <p:bldP spid="2" grpId="1" animBg="1" build="p"/>
      <p:bldP spid="3" grpId="1" build="p"/>
      <p:bldP spid="6" grpId="0" build="p"/>
      <p:bldP spid="6" grpId="1" build="p"/>
      <p:bldP spid="7" grpId="0" build="p"/>
      <p:bldP spid="7" grpI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zh-CN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109980" y="224155"/>
            <a:ext cx="7733665" cy="652145"/>
          </a:xfrm>
        </p:spPr>
        <p:txBody>
          <a:bodyPr/>
          <a:lstStyle/>
          <a:p>
            <a:r>
              <a:rPr lang="zh-CN" altLang="zh-CN" sz="3200" dirty="0">
                <a:effectLst/>
              </a:rPr>
              <a:t>就业情况（研究生）</a:t>
            </a:r>
            <a:endParaRPr lang="zh-CN" altLang="zh-CN" sz="3200" dirty="0">
              <a:effectLst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0" y="6549536"/>
            <a:ext cx="12193114" cy="308849"/>
            <a:chOff x="0" y="6580016"/>
            <a:chExt cx="12193114" cy="308849"/>
          </a:xfrm>
        </p:grpSpPr>
        <p:sp>
          <p:nvSpPr>
            <p:cNvPr id="12" name="页脚占位符 1"/>
            <p:cNvSpPr>
              <a:spLocks noChangeArrowheads="1"/>
            </p:cNvSpPr>
            <p:nvPr/>
          </p:nvSpPr>
          <p:spPr bwMode="auto">
            <a:xfrm>
              <a:off x="0" y="6672865"/>
              <a:ext cx="12193114" cy="216000"/>
            </a:xfrm>
            <a:prstGeom prst="rect">
              <a:avLst/>
            </a:prstGeom>
            <a:solidFill>
              <a:srgbClr val="E2A04C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1200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0" y="6580016"/>
              <a:ext cx="12192000" cy="54000"/>
            </a:xfrm>
            <a:prstGeom prst="rect">
              <a:avLst/>
            </a:prstGeom>
            <a:solidFill>
              <a:srgbClr val="E2A04C"/>
            </a:solidFill>
            <a:ln>
              <a:noFill/>
            </a:ln>
            <a:effectLst/>
          </p:spPr>
          <p:txBody>
            <a:bodyPr rtlCol="0"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545590" y="4462780"/>
            <a:ext cx="969962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电气专业就业以电网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为主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不同小方向就业情况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不同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学历门槛高，专业性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强，看个人能力与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发展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2269490" y="1133475"/>
          <a:ext cx="7653020" cy="29959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66080"/>
                <a:gridCol w="2186940"/>
              </a:tblGrid>
              <a:tr h="4279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去向分布</a:t>
                      </a:r>
                      <a:endParaRPr lang="en-US" altLang="en-US" sz="2800" b="1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1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比例</a:t>
                      </a:r>
                      <a:endParaRPr lang="en-US" altLang="en-US" sz="2800" b="1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279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国家电网及南方电网公司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rowSpan="3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70%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279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事业单位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vMerge="1"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</a:tcPr>
                </a:tc>
              </a:tr>
              <a:tr h="4279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其他国有企业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vMerge="1">
                  <a:tcPr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279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科研院所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2%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279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三资企业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8%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279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民营企业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800" b="0">
                          <a:solidFill>
                            <a:srgbClr val="222222"/>
                          </a:solidFill>
                          <a:latin typeface="楷体" panose="02010609060101010101" charset="-122"/>
                          <a:ea typeface="楷体" panose="02010609060101010101" charset="-122"/>
                          <a:cs typeface="楷体" panose="02010609060101010101" charset="-122"/>
                        </a:rPr>
                        <a:t>20%</a:t>
                      </a:r>
                      <a:endParaRPr lang="en-US" altLang="en-US" sz="2800" b="0">
                        <a:solidFill>
                          <a:srgbClr val="222222"/>
                        </a:solidFill>
                        <a:latin typeface="楷体" panose="02010609060101010101" charset="-122"/>
                        <a:ea typeface="楷体" panose="02010609060101010101" charset="-122"/>
                        <a:cs typeface="楷体" panose="02010609060101010101" charset="-122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  <p:bldLst>
      <p:bldP spid="2" grpId="0" animBg="1" build="p"/>
      <p:bldP spid="3" grpId="0" build="p"/>
      <p:bldP spid="2" grpId="1" animBg="1" build="p"/>
      <p:bldP spid="3" grpI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843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-9525"/>
            <a:ext cx="9144000" cy="6867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8435" name="TextBox 20"/>
          <p:cNvSpPr txBox="1"/>
          <p:nvPr/>
        </p:nvSpPr>
        <p:spPr>
          <a:xfrm>
            <a:off x="1874838" y="1069975"/>
            <a:ext cx="582612" cy="526224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60000"/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zh-CN" sz="28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</a:t>
            </a:r>
            <a:r>
              <a:rPr lang="zh-CN" altLang="en-US" sz="28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年发电硕士毕业去向</a:t>
            </a:r>
            <a:endParaRPr lang="en-US" altLang="zh-CN" sz="28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lvl="0" indent="0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28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800" b="1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3073400" y="890588"/>
          <a:ext cx="3022600" cy="5067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22600"/>
              </a:tblGrid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u="none" strike="noStrike">
                          <a:solidFill>
                            <a:srgbClr val="FFC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国家电网公司总部</a:t>
                      </a:r>
                      <a:endParaRPr lang="zh-CN" altLang="en-US" sz="1600" b="1" i="0" u="none" strike="noStrike">
                        <a:solidFill>
                          <a:srgbClr val="FFC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FF33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u="none" strike="noStrike" smtClean="0">
                          <a:solidFill>
                            <a:srgbClr val="FFC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国家电网华中分部</a:t>
                      </a:r>
                      <a:endParaRPr lang="zh-CN" altLang="en-US" sz="1600" b="1" i="0" u="none" strike="noStrike">
                        <a:solidFill>
                          <a:srgbClr val="FFC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FF33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u="none" strike="noStrike" smtClean="0">
                          <a:solidFill>
                            <a:srgbClr val="FFC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国家电网华中分部</a:t>
                      </a:r>
                      <a:endParaRPr lang="zh-CN" altLang="en-US" sz="1600" b="1" i="0" u="none" strike="noStrike">
                        <a:solidFill>
                          <a:srgbClr val="FFC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FF33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u="none" strike="noStrike" smtClean="0">
                          <a:solidFill>
                            <a:srgbClr val="FFC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国网能源院</a:t>
                      </a:r>
                      <a:endParaRPr lang="zh-CN" altLang="en-US" sz="1600" b="1" i="0" u="none" strike="noStrike">
                        <a:solidFill>
                          <a:srgbClr val="FFC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FF33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1" u="none" strike="noStrike" smtClean="0">
                          <a:solidFill>
                            <a:srgbClr val="FFC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国网能源院</a:t>
                      </a:r>
                      <a:endParaRPr lang="zh-CN" altLang="en-US" sz="1600" b="1" i="0" u="none" strike="noStrike">
                        <a:solidFill>
                          <a:srgbClr val="FFC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FF3300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四川省电力经济技术研究院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福建省电力经济技术研究院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安徽省电力经济技术研究院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山东省电力经济技术研究院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辽宁省电力经济技术研究院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河南省电力科学研究院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u="none" strike="noStrike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河南省电力科学研究院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u="none" strike="noStrike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四川省电力科学研究院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b="0" i="0" u="none" strike="noStrike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南方电网科研院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中国电力科学研究院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中国电力科学研究院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中国电力科学研究院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国网山西省检修公司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冀北电力公司 管理培训中心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u="none" strike="noStrike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国网物资公司</a:t>
                      </a:r>
                      <a:endParaRPr lang="zh-CN" altLang="en-US" sz="1600" b="0" i="0" u="none" strike="noStrike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rgbClr val="005CA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6527800" y="765175"/>
          <a:ext cx="3600450" cy="60807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00450"/>
              </a:tblGrid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国网成都供电公司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国网南昌供电公司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国网北京供电公司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国网成都供电公司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国网河南省检修公司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国网西安供电公司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国网上海供电公司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国网无锡供电公司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南网广州供电公司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国网西安供电公司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国网苏州供电公司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国网西安供电公司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国网成都供电公司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国网天津供电公司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国网山东省电力公司青岛供电公司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国网四川省电力公司天府新区供电公司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国网成都供电公司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国网济南供电公司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长园深瑞继保自动化有限公司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b="1" u="none" strike="noStrike" kern="1200">
                          <a:solidFill>
                            <a:srgbClr val="FFC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国家开发银行河南省分行</a:t>
                      </a:r>
                      <a:endParaRPr lang="zh-CN" altLang="en-US" sz="1600" b="1" u="none" strike="noStrike" kern="1200">
                        <a:solidFill>
                          <a:srgbClr val="FFC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FF3300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上海 </a:t>
                      </a:r>
                      <a:r>
                        <a:rPr 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opera solutions</a:t>
                      </a:r>
                      <a:endParaRPr 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西安交大读博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西安交大读博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  <a:tr h="253365">
                <a:tc>
                  <a:txBody>
                    <a:bodyPr/>
                    <a:lstStyle/>
                    <a:p>
                      <a:pPr marL="0" algn="l" defTabSz="914400" rtl="0" eaLnBrk="1" fontAlgn="ctr" latinLnBrk="0" hangingPunct="1"/>
                      <a:r>
                        <a:rPr lang="zh-CN" altLang="en-US" sz="1600" u="none" strike="noStrike" kern="120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出国深造</a:t>
                      </a:r>
                      <a:endParaRPr lang="zh-CN" altLang="en-US" sz="1600" u="none" strike="noStrike" kern="120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9525" marR="9525" marT="9522" marB="0" anchor="ctr">
                    <a:solidFill>
                      <a:srgbClr val="005CA1"/>
                    </a:solidFill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1524000" y="5981700"/>
            <a:ext cx="9144000" cy="82994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最顶尖的工作，比如国网公司总部每年只面向全国招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人左右。这么多年，交大只有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电气专业能进，并保持了平均每年</a:t>
            </a:r>
            <a:r>
              <a:rPr kumimoji="0" lang="en-US" altLang="zh-CN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1</a:t>
            </a:r>
            <a:r>
              <a:rPr kumimoji="0" lang="zh-CN" altLang="en-US" sz="2400" b="1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人！</a:t>
            </a:r>
            <a:endParaRPr kumimoji="0" lang="zh-CN" altLang="en-US" sz="2400" b="1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  <p:bldLst>
      <p:bldP spid="7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204"/>
          <a:stretch>
            <a:fillRect/>
          </a:stretch>
        </p:blipFill>
        <p:spPr>
          <a:xfrm>
            <a:off x="14515" y="29029"/>
            <a:ext cx="1366010" cy="130793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797042" y="1337602"/>
            <a:ext cx="412588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1	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专业简介与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前景</a:t>
            </a:r>
            <a:endParaRPr kumimoji="1" lang="zh-CN" altLang="en-US" sz="4000" b="1" dirty="0" smtClean="0">
              <a:solidFill>
                <a:schemeClr val="bg1"/>
              </a:solidFill>
              <a:latin typeface="Hiragino Sans GB W6" charset="-122"/>
              <a:ea typeface="Hiragino Sans GB W6" charset="-122"/>
              <a:cs typeface="Hiragino Sans GB W6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97042" y="2311581"/>
            <a:ext cx="412588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2	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往届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情况</a:t>
            </a:r>
            <a:endParaRPr kumimoji="1" lang="zh-CN" altLang="en-US" sz="4000" b="1" dirty="0" smtClean="0">
              <a:solidFill>
                <a:schemeClr val="bg1"/>
              </a:solidFill>
              <a:latin typeface="Hiragino Sans GB W6" charset="-122"/>
              <a:ea typeface="Hiragino Sans GB W6" charset="-122"/>
              <a:cs typeface="Hiragino Sans GB W6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797040" y="3319145"/>
            <a:ext cx="46475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3	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选择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与坚持</a:t>
            </a:r>
            <a:endParaRPr kumimoji="1" lang="zh-CN" altLang="en-US" sz="4000" b="1" dirty="0" smtClean="0">
              <a:solidFill>
                <a:schemeClr val="bg1"/>
              </a:solidFill>
              <a:latin typeface="Hiragino Sans GB W6" charset="-122"/>
              <a:ea typeface="Hiragino Sans GB W6" charset="-122"/>
              <a:cs typeface="Hiragino Sans GB W6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797042" y="4326910"/>
            <a:ext cx="412588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4	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小方向</a:t>
            </a:r>
            <a:r>
              <a:rPr kumimoji="1" lang="zh-CN" altLang="en-US" sz="40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</a:rPr>
              <a:t>简介</a:t>
            </a:r>
            <a:endParaRPr kumimoji="1" lang="zh-CN" altLang="en-US" sz="4000" b="1" dirty="0" smtClean="0">
              <a:solidFill>
                <a:schemeClr val="bg1"/>
              </a:solidFill>
              <a:latin typeface="Hiragino Sans GB W6" charset="-122"/>
              <a:ea typeface="Hiragino Sans GB W6" charset="-122"/>
              <a:cs typeface="Hiragino Sans GB W6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  <p:bldLst>
      <p:bldP spid="3" grpId="0"/>
      <p:bldP spid="6" grpId="0"/>
      <p:bldP spid="8" grpId="0"/>
      <p:bldP spid="9" grpId="0"/>
      <p:bldP spid="3" grpId="1"/>
      <p:bldP spid="6" grpId="1"/>
      <p:bldP spid="8" grpId="1"/>
      <p:bldP spid="9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/>
          </a:fgClr>
          <a:bgClr>
            <a:schemeClr val="bg2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4006215"/>
            <a:ext cx="3626195" cy="2851785"/>
            <a:chOff x="0" y="6309"/>
            <a:chExt cx="5711" cy="4491"/>
          </a:xfrm>
          <a:solidFill>
            <a:schemeClr val="accent2"/>
          </a:solidFill>
        </p:grpSpPr>
        <p:sp>
          <p:nvSpPr>
            <p:cNvPr id="6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solidFill>
              <a:srgbClr val="2439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4" name="组合 23"/>
          <p:cNvGrpSpPr/>
          <p:nvPr/>
        </p:nvGrpSpPr>
        <p:grpSpPr>
          <a:xfrm>
            <a:off x="-659129" y="-2466340"/>
            <a:ext cx="4413251" cy="5358131"/>
            <a:chOff x="-1038" y="-3884"/>
            <a:chExt cx="6950" cy="8438"/>
          </a:xfrm>
        </p:grpSpPr>
        <p:sp>
          <p:nvSpPr>
            <p:cNvPr id="8" name="直角三角形 7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直角三角形 9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rgbClr val="2439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8" name="组合 17"/>
          <p:cNvGrpSpPr/>
          <p:nvPr/>
        </p:nvGrpSpPr>
        <p:grpSpPr>
          <a:xfrm rot="10800000">
            <a:off x="8565515" y="0"/>
            <a:ext cx="3626485" cy="2851785"/>
            <a:chOff x="0" y="6309"/>
            <a:chExt cx="5711" cy="4491"/>
          </a:xfrm>
          <a:solidFill>
            <a:srgbClr val="243970"/>
          </a:solidFill>
        </p:grpSpPr>
        <p:sp>
          <p:nvSpPr>
            <p:cNvPr id="19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solidFill>
              <a:srgbClr val="E22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9" name="组合 28"/>
          <p:cNvGrpSpPr/>
          <p:nvPr/>
        </p:nvGrpSpPr>
        <p:grpSpPr>
          <a:xfrm rot="0" flipH="1" flipV="1">
            <a:off x="8455025" y="3952875"/>
            <a:ext cx="4413251" cy="5358131"/>
            <a:chOff x="-1038" y="-3884"/>
            <a:chExt cx="6950" cy="8438"/>
          </a:xfrm>
        </p:grpSpPr>
        <p:sp>
          <p:nvSpPr>
            <p:cNvPr id="30" name="直角三角形 29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直角三角形 30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9" name="文本框 48"/>
          <p:cNvSpPr txBox="1"/>
          <p:nvPr/>
        </p:nvSpPr>
        <p:spPr>
          <a:xfrm>
            <a:off x="4256726" y="1102360"/>
            <a:ext cx="3677920" cy="118618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altLang="zh-CN" sz="8000" dirty="0" smtClean="0">
                <a:solidFill>
                  <a:schemeClr val="accent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8000" dirty="0" smtClean="0">
                <a:solidFill>
                  <a:schemeClr val="accent2"/>
                </a:solidFill>
                <a:latin typeface="League Gothic" pitchFamily="2" charset="0"/>
              </a:rPr>
              <a:t>step 3</a:t>
            </a:r>
            <a:endParaRPr lang="en-US" altLang="zh-CN" sz="8000" dirty="0">
              <a:solidFill>
                <a:schemeClr val="accent1"/>
              </a:solidFill>
              <a:latin typeface="League Gothic" pitchFamily="2" charset="0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1694180" y="3121660"/>
            <a:ext cx="8804275" cy="1265555"/>
          </a:xfrm>
          <a:solidFill>
            <a:schemeClr val="accent3">
              <a:lumMod val="75000"/>
            </a:schemeClr>
          </a:solidFill>
        </p:spPr>
        <p:txBody>
          <a:bodyPr>
            <a:noAutofit/>
          </a:bodyPr>
          <a:p>
            <a:pPr marL="0" indent="0" algn="ctr">
              <a:lnSpc>
                <a:spcPct val="110000"/>
              </a:lnSpc>
              <a:buNone/>
            </a:pPr>
            <a:r>
              <a:rPr kumimoji="1" lang="zh-CN" altLang="en-US" sz="72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  <a:sym typeface="+mn-ea"/>
              </a:rPr>
              <a:t>为何选择</a:t>
            </a:r>
            <a:r>
              <a:rPr kumimoji="1" lang="zh-CN" altLang="en-US" sz="72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  <a:sym typeface="+mn-ea"/>
              </a:rPr>
              <a:t>电气？</a:t>
            </a:r>
            <a:endParaRPr kumimoji="1" lang="zh-CN" altLang="en-US" sz="7200" b="1" dirty="0" smtClean="0">
              <a:solidFill>
                <a:schemeClr val="bg1"/>
              </a:solidFill>
              <a:latin typeface="Hiragino Sans GB W6" charset="-122"/>
              <a:ea typeface="Hiragino Sans GB W6" charset="-122"/>
              <a:cs typeface="Hiragino Sans GB W6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D870BB"/>
          </a:solidFill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zh-CN" sz="3200" dirty="0">
                <a:solidFill>
                  <a:srgbClr val="D870BB"/>
                </a:solidFill>
                <a:effectLst/>
                <a:sym typeface="+mn-ea"/>
              </a:rPr>
              <a:t>为什么要选择</a:t>
            </a:r>
            <a:r>
              <a:rPr lang="zh-CN" altLang="zh-CN" sz="3200" dirty="0">
                <a:solidFill>
                  <a:srgbClr val="D870BB"/>
                </a:solidFill>
                <a:effectLst/>
                <a:sym typeface="+mn-ea"/>
              </a:rPr>
              <a:t>电气</a:t>
            </a:r>
            <a:endParaRPr lang="zh-CN" altLang="zh-CN" sz="3200" dirty="0">
              <a:solidFill>
                <a:srgbClr val="D870BB"/>
              </a:solidFill>
              <a:effectLst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0" y="6580016"/>
            <a:ext cx="12193114" cy="308849"/>
            <a:chOff x="0" y="6580016"/>
            <a:chExt cx="12193114" cy="308849"/>
          </a:xfrm>
        </p:grpSpPr>
        <p:sp>
          <p:nvSpPr>
            <p:cNvPr id="12" name="页脚占位符 1"/>
            <p:cNvSpPr>
              <a:spLocks noChangeArrowheads="1"/>
            </p:cNvSpPr>
            <p:nvPr/>
          </p:nvSpPr>
          <p:spPr bwMode="auto">
            <a:xfrm>
              <a:off x="0" y="6672865"/>
              <a:ext cx="12193114" cy="216000"/>
            </a:xfrm>
            <a:prstGeom prst="rect">
              <a:avLst/>
            </a:prstGeom>
            <a:solidFill>
              <a:srgbClr val="D870BB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1200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0" y="6580016"/>
              <a:ext cx="12192000" cy="54000"/>
            </a:xfrm>
            <a:prstGeom prst="rect">
              <a:avLst/>
            </a:prstGeom>
            <a:solidFill>
              <a:srgbClr val="D870BB"/>
            </a:solidFill>
            <a:ln>
              <a:noFill/>
            </a:ln>
            <a:effectLst/>
          </p:spPr>
          <p:txBody>
            <a:bodyPr rtlCol="0"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109980" y="815340"/>
            <a:ext cx="851344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50000"/>
              </a:lnSpc>
            </a:pPr>
            <a:r>
              <a:rPr lang="zh-CN" altLang="zh-CN" sz="3200" b="1" dirty="0">
                <a:solidFill>
                  <a:srgbClr val="D870BB"/>
                </a:solidFill>
                <a:effectLst/>
                <a:sym typeface="+mn-ea"/>
              </a:rPr>
              <a:t>一、专业实力和平台条件、师资力量</a:t>
            </a:r>
            <a:endParaRPr lang="zh-CN" altLang="zh-CN" sz="3200" b="1" dirty="0">
              <a:solidFill>
                <a:srgbClr val="D870BB"/>
              </a:solidFill>
              <a:effectLst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7630" y="2220595"/>
            <a:ext cx="916178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·</a:t>
            </a:r>
            <a:r>
              <a:rPr lang="zh-CN" altLang="en-US" sz="28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2016 年评估的结果我们和清华大学并列 A+。我们的二级专业非常齐全，教育部学科目录上电气工程专业下属的二级学科我们学院几乎都有。因此我们的专业课程体系非常完善，毕业生的知识结构很完整，这是国内其它高校同类专业很难做到的。</a:t>
            </a:r>
            <a:endParaRPr lang="zh-CN" altLang="en-US" sz="28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en-US" altLang="zh-CN" sz="28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·</a:t>
            </a:r>
            <a:r>
              <a:rPr lang="zh-CN" altLang="en-US" sz="28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电气专业交大认可的很高，仅次于清华。浙大、上交的硕士毕业生相比于我们学校在电网就业时</a:t>
            </a:r>
            <a:r>
              <a:rPr lang="zh-CN" altLang="en-US" sz="28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基本上地位</a:t>
            </a:r>
            <a:r>
              <a:rPr lang="zh-CN" altLang="en-US" sz="28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相当。</a:t>
            </a:r>
            <a:endParaRPr lang="zh-CN" altLang="en-US" sz="28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en-US" altLang="zh-CN" sz="28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·</a:t>
            </a:r>
            <a:r>
              <a:rPr lang="zh-CN" altLang="en-US" sz="28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专业性很强，不可</a:t>
            </a:r>
            <a:r>
              <a:rPr lang="zh-CN" altLang="en-US" sz="28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替代</a:t>
            </a:r>
            <a:endParaRPr lang="zh-CN" altLang="en-US" sz="28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  <p:bldLst>
      <p:bldP spid="2" grpId="0" animBg="1" build="p"/>
      <p:bldP spid="3" grpId="0" build="p"/>
      <p:bldP spid="5" grpId="0"/>
      <p:bldP spid="2" grpId="1" animBg="1" build="p"/>
      <p:bldP spid="3" grpId="1" build="p"/>
      <p:bldP spid="5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D870BB"/>
          </a:solidFill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zh-CN" sz="3200" dirty="0">
                <a:solidFill>
                  <a:srgbClr val="D870BB"/>
                </a:solidFill>
                <a:effectLst/>
                <a:sym typeface="+mn-ea"/>
              </a:rPr>
              <a:t>为什么要选择</a:t>
            </a:r>
            <a:r>
              <a:rPr lang="zh-CN" altLang="zh-CN" sz="3200" dirty="0">
                <a:solidFill>
                  <a:srgbClr val="D870BB"/>
                </a:solidFill>
                <a:effectLst/>
                <a:sym typeface="+mn-ea"/>
              </a:rPr>
              <a:t>电气</a:t>
            </a:r>
            <a:endParaRPr lang="zh-CN" altLang="zh-CN" sz="3200" dirty="0">
              <a:solidFill>
                <a:srgbClr val="D870BB"/>
              </a:solidFill>
              <a:effectLst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0" y="6580016"/>
            <a:ext cx="12193114" cy="308849"/>
            <a:chOff x="0" y="6580016"/>
            <a:chExt cx="12193114" cy="308849"/>
          </a:xfrm>
        </p:grpSpPr>
        <p:sp>
          <p:nvSpPr>
            <p:cNvPr id="12" name="页脚占位符 1"/>
            <p:cNvSpPr>
              <a:spLocks noChangeArrowheads="1"/>
            </p:cNvSpPr>
            <p:nvPr/>
          </p:nvSpPr>
          <p:spPr bwMode="auto">
            <a:xfrm>
              <a:off x="0" y="6672865"/>
              <a:ext cx="12193114" cy="216000"/>
            </a:xfrm>
            <a:prstGeom prst="rect">
              <a:avLst/>
            </a:prstGeom>
            <a:solidFill>
              <a:srgbClr val="D870BB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1200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0" y="6580016"/>
              <a:ext cx="12192000" cy="54000"/>
            </a:xfrm>
            <a:prstGeom prst="rect">
              <a:avLst/>
            </a:prstGeom>
            <a:solidFill>
              <a:srgbClr val="D870BB"/>
            </a:solidFill>
            <a:ln>
              <a:noFill/>
            </a:ln>
            <a:effectLst/>
          </p:spPr>
          <p:txBody>
            <a:bodyPr rtlCol="0"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109980" y="815340"/>
            <a:ext cx="851344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fontAlgn="auto">
              <a:lnSpc>
                <a:spcPct val="150000"/>
              </a:lnSpc>
            </a:pPr>
            <a:r>
              <a:rPr lang="zh-CN" altLang="zh-CN" sz="3200" b="1" dirty="0">
                <a:solidFill>
                  <a:srgbClr val="D870BB"/>
                </a:solidFill>
                <a:effectLst/>
                <a:sym typeface="+mn-ea"/>
              </a:rPr>
              <a:t>二、不应当因为</a:t>
            </a:r>
            <a:r>
              <a:rPr lang="en-US" altLang="zh-CN" sz="3200" b="1" dirty="0">
                <a:solidFill>
                  <a:srgbClr val="D870BB"/>
                </a:solidFill>
                <a:effectLst/>
                <a:sym typeface="+mn-ea"/>
              </a:rPr>
              <a:t>“</a:t>
            </a:r>
            <a:r>
              <a:rPr lang="zh-CN" altLang="en-US" sz="3200" b="1" dirty="0">
                <a:solidFill>
                  <a:srgbClr val="D870BB"/>
                </a:solidFill>
                <a:effectLst/>
                <a:sym typeface="+mn-ea"/>
              </a:rPr>
              <a:t>内卷</a:t>
            </a:r>
            <a:r>
              <a:rPr lang="en-US" altLang="zh-CN" sz="3200" b="1" dirty="0">
                <a:solidFill>
                  <a:srgbClr val="D870BB"/>
                </a:solidFill>
                <a:effectLst/>
                <a:sym typeface="+mn-ea"/>
              </a:rPr>
              <a:t>”</a:t>
            </a:r>
            <a:r>
              <a:rPr lang="zh-CN" altLang="zh-CN" sz="3200" b="1" dirty="0">
                <a:solidFill>
                  <a:srgbClr val="D870BB"/>
                </a:solidFill>
                <a:effectLst/>
                <a:sym typeface="+mn-ea"/>
              </a:rPr>
              <a:t>而避开</a:t>
            </a:r>
            <a:r>
              <a:rPr lang="zh-CN" altLang="zh-CN" sz="3200" b="1" dirty="0">
                <a:solidFill>
                  <a:srgbClr val="D870BB"/>
                </a:solidFill>
                <a:effectLst/>
                <a:sym typeface="+mn-ea"/>
              </a:rPr>
              <a:t>电气</a:t>
            </a:r>
            <a:endParaRPr lang="zh-CN" altLang="zh-CN" sz="3200" b="1" dirty="0">
              <a:solidFill>
                <a:srgbClr val="D870BB"/>
              </a:solidFill>
              <a:effectLst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26870" y="1965325"/>
            <a:ext cx="7996555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正是因为专业好大家都愿意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选择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能感受到强烈的学习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氛围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学习完善的数理知识体系</a:t>
            </a:r>
            <a:endParaRPr lang="en-US" altLang="zh-CN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◼ 提高动手</a:t>
            </a:r>
            <a:r>
              <a:rPr lang="zh-CN" altLang="en-US" sz="360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能力</a:t>
            </a:r>
            <a:endParaRPr lang="zh-CN" altLang="en-US" sz="360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  <p:bldLst>
      <p:bldP spid="2" grpId="0" animBg="1" build="p"/>
      <p:bldP spid="3" grpId="0" build="p"/>
      <p:bldP spid="5" grpId="0"/>
      <p:bldP spid="2" grpId="1" animBg="1" build="p"/>
      <p:bldP spid="3" grpId="1" build="p"/>
      <p:bldP spid="5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D870BB"/>
          </a:solidFill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zh-CN" sz="3200" dirty="0">
                <a:solidFill>
                  <a:srgbClr val="D870BB"/>
                </a:solidFill>
                <a:effectLst/>
                <a:sym typeface="+mn-ea"/>
              </a:rPr>
              <a:t>为什么要选择</a:t>
            </a:r>
            <a:r>
              <a:rPr lang="zh-CN" altLang="zh-CN" sz="3200" dirty="0">
                <a:solidFill>
                  <a:srgbClr val="D870BB"/>
                </a:solidFill>
                <a:effectLst/>
                <a:sym typeface="+mn-ea"/>
              </a:rPr>
              <a:t>电气</a:t>
            </a:r>
            <a:endParaRPr lang="zh-CN" altLang="zh-CN" sz="3200" dirty="0">
              <a:solidFill>
                <a:srgbClr val="D870BB"/>
              </a:solidFill>
              <a:effectLst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0" y="6580016"/>
            <a:ext cx="12193114" cy="308849"/>
            <a:chOff x="0" y="6580016"/>
            <a:chExt cx="12193114" cy="308849"/>
          </a:xfrm>
        </p:grpSpPr>
        <p:sp>
          <p:nvSpPr>
            <p:cNvPr id="12" name="页脚占位符 1"/>
            <p:cNvSpPr>
              <a:spLocks noChangeArrowheads="1"/>
            </p:cNvSpPr>
            <p:nvPr/>
          </p:nvSpPr>
          <p:spPr bwMode="auto">
            <a:xfrm>
              <a:off x="0" y="6672865"/>
              <a:ext cx="12193114" cy="216000"/>
            </a:xfrm>
            <a:prstGeom prst="rect">
              <a:avLst/>
            </a:prstGeom>
            <a:solidFill>
              <a:srgbClr val="D870BB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1200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0" y="6580016"/>
              <a:ext cx="12192000" cy="54000"/>
            </a:xfrm>
            <a:prstGeom prst="rect">
              <a:avLst/>
            </a:prstGeom>
            <a:solidFill>
              <a:srgbClr val="D870BB"/>
            </a:solidFill>
            <a:ln>
              <a:noFill/>
            </a:ln>
            <a:effectLst/>
          </p:spPr>
          <p:txBody>
            <a:bodyPr rtlCol="0"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109980" y="815340"/>
            <a:ext cx="851344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fontAlgn="auto">
              <a:lnSpc>
                <a:spcPct val="150000"/>
              </a:lnSpc>
            </a:pPr>
            <a:r>
              <a:rPr lang="zh-CN" altLang="zh-CN" sz="3200" b="1" dirty="0">
                <a:solidFill>
                  <a:srgbClr val="D870BB"/>
                </a:solidFill>
                <a:sym typeface="+mn-ea"/>
              </a:rPr>
              <a:t>三、不应该因为电气历史悠久而唱衰电气专业</a:t>
            </a:r>
            <a:endParaRPr lang="zh-CN" altLang="zh-CN" sz="3200" b="1" dirty="0">
              <a:solidFill>
                <a:srgbClr val="D870BB"/>
              </a:solidFill>
              <a:sym typeface="+mn-ea"/>
            </a:endParaRPr>
          </a:p>
        </p:txBody>
      </p:sp>
      <p:pic>
        <p:nvPicPr>
          <p:cNvPr id="107" name="图片 106"/>
          <p:cNvPicPr/>
          <p:nvPr/>
        </p:nvPicPr>
        <p:blipFill>
          <a:blip r:embed="rId1"/>
          <a:srcRect b="14577"/>
          <a:stretch>
            <a:fillRect/>
          </a:stretch>
        </p:blipFill>
        <p:spPr>
          <a:xfrm>
            <a:off x="4241165" y="2616200"/>
            <a:ext cx="3701415" cy="23183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文本框 6"/>
          <p:cNvSpPr txBox="1"/>
          <p:nvPr/>
        </p:nvSpPr>
        <p:spPr>
          <a:xfrm>
            <a:off x="4677410" y="5072380"/>
            <a:ext cx="29921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光储充电站微网系统</a:t>
            </a:r>
            <a:endParaRPr lang="zh-CN" altLang="en-US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39140" y="5072380"/>
            <a:ext cx="2829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智能电网</a:t>
            </a:r>
            <a:endParaRPr lang="zh-CN" altLang="en-US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09" name="图片 108"/>
          <p:cNvPicPr/>
          <p:nvPr/>
        </p:nvPicPr>
        <p:blipFill>
          <a:blip r:embed="rId2"/>
          <a:stretch>
            <a:fillRect/>
          </a:stretch>
        </p:blipFill>
        <p:spPr>
          <a:xfrm>
            <a:off x="8232775" y="2616200"/>
            <a:ext cx="3172460" cy="23152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8404225" y="5006975"/>
            <a:ext cx="28295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新能源电力系统</a:t>
            </a:r>
            <a:endParaRPr lang="zh-CN" altLang="en-US" sz="24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3"/>
          <a:srcRect b="11992"/>
          <a:stretch>
            <a:fillRect/>
          </a:stretch>
        </p:blipFill>
        <p:spPr>
          <a:xfrm>
            <a:off x="299085" y="2607945"/>
            <a:ext cx="3709035" cy="23196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  <p:bldLst>
      <p:bldP spid="2" grpId="0" animBg="1" build="p"/>
      <p:bldP spid="3" grpId="0" build="p"/>
      <p:bldP spid="5" grpId="0"/>
      <p:bldP spid="2" grpId="1" animBg="1" build="p"/>
      <p:bldP spid="3" grpId="1" build="p"/>
      <p:bldP spid="5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D870BB"/>
          </a:solidFill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zh-CN" sz="3200" dirty="0">
                <a:solidFill>
                  <a:srgbClr val="D870BB"/>
                </a:solidFill>
                <a:effectLst/>
                <a:sym typeface="+mn-ea"/>
              </a:rPr>
              <a:t>为什么要选择</a:t>
            </a:r>
            <a:r>
              <a:rPr lang="zh-CN" altLang="zh-CN" sz="3200" dirty="0">
                <a:solidFill>
                  <a:srgbClr val="D870BB"/>
                </a:solidFill>
                <a:effectLst/>
                <a:sym typeface="+mn-ea"/>
              </a:rPr>
              <a:t>电气</a:t>
            </a:r>
            <a:endParaRPr lang="zh-CN" altLang="zh-CN" sz="3200" dirty="0">
              <a:solidFill>
                <a:srgbClr val="D870BB"/>
              </a:solidFill>
              <a:effectLst/>
              <a:sym typeface="+mn-ea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0" y="6580016"/>
            <a:ext cx="12193114" cy="308849"/>
            <a:chOff x="0" y="6580016"/>
            <a:chExt cx="12193114" cy="308849"/>
          </a:xfrm>
        </p:grpSpPr>
        <p:sp>
          <p:nvSpPr>
            <p:cNvPr id="12" name="页脚占位符 1"/>
            <p:cNvSpPr>
              <a:spLocks noChangeArrowheads="1"/>
            </p:cNvSpPr>
            <p:nvPr/>
          </p:nvSpPr>
          <p:spPr bwMode="auto">
            <a:xfrm>
              <a:off x="0" y="6672865"/>
              <a:ext cx="12193114" cy="216000"/>
            </a:xfrm>
            <a:prstGeom prst="rect">
              <a:avLst/>
            </a:prstGeom>
            <a:solidFill>
              <a:srgbClr val="D870BB"/>
            </a:solidFill>
            <a:ln>
              <a:noFill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sz="1200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  <p:sp>
          <p:nvSpPr>
            <p:cNvPr id="13" name="矩形 12"/>
            <p:cNvSpPr/>
            <p:nvPr/>
          </p:nvSpPr>
          <p:spPr bwMode="auto">
            <a:xfrm>
              <a:off x="0" y="6580016"/>
              <a:ext cx="12192000" cy="54000"/>
            </a:xfrm>
            <a:prstGeom prst="rect">
              <a:avLst/>
            </a:prstGeom>
            <a:solidFill>
              <a:srgbClr val="D870BB"/>
            </a:solidFill>
            <a:ln>
              <a:noFill/>
            </a:ln>
            <a:effectLst/>
          </p:spPr>
          <p:txBody>
            <a:bodyPr rtlCol="0"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endParaRPr lang="zh-CN" altLang="en-US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2412365" y="2164080"/>
            <a:ext cx="7143750" cy="1614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fontAlgn="auto">
              <a:lnSpc>
                <a:spcPct val="150000"/>
              </a:lnSpc>
            </a:pPr>
            <a:r>
              <a:rPr lang="zh-CN" altLang="zh-CN" sz="6600" b="1" dirty="0">
                <a:solidFill>
                  <a:srgbClr val="D870BB"/>
                </a:solidFill>
                <a:effectLst/>
                <a:sym typeface="+mn-ea"/>
              </a:rPr>
              <a:t>选择需要坚持</a:t>
            </a:r>
            <a:endParaRPr lang="zh-CN" altLang="zh-CN" sz="6600" b="1" dirty="0">
              <a:solidFill>
                <a:srgbClr val="D870BB"/>
              </a:solidFill>
              <a:effectLst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  <p:bldLst>
      <p:bldP spid="2" grpId="0" animBg="1" build="p"/>
      <p:bldP spid="3" grpId="0" build="p"/>
      <p:bldP spid="5" grpId="0"/>
      <p:bldP spid="2" grpId="1" animBg="1" build="p"/>
      <p:bldP spid="3" grpId="1" build="p"/>
      <p:bldP spid="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/>
          </a:fgClr>
          <a:bgClr>
            <a:schemeClr val="bg2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4006215"/>
            <a:ext cx="3626195" cy="2851785"/>
            <a:chOff x="0" y="6309"/>
            <a:chExt cx="5711" cy="4491"/>
          </a:xfrm>
          <a:solidFill>
            <a:schemeClr val="accent2"/>
          </a:solidFill>
        </p:grpSpPr>
        <p:sp>
          <p:nvSpPr>
            <p:cNvPr id="6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solidFill>
              <a:srgbClr val="2439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4" name="组合 23"/>
          <p:cNvGrpSpPr/>
          <p:nvPr/>
        </p:nvGrpSpPr>
        <p:grpSpPr>
          <a:xfrm>
            <a:off x="-659129" y="-2466340"/>
            <a:ext cx="4413251" cy="5358131"/>
            <a:chOff x="-1038" y="-3884"/>
            <a:chExt cx="6950" cy="8438"/>
          </a:xfrm>
        </p:grpSpPr>
        <p:sp>
          <p:nvSpPr>
            <p:cNvPr id="8" name="直角三角形 7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直角三角形 9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rgbClr val="2439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8" name="组合 17"/>
          <p:cNvGrpSpPr/>
          <p:nvPr/>
        </p:nvGrpSpPr>
        <p:grpSpPr>
          <a:xfrm rot="10800000">
            <a:off x="8565515" y="0"/>
            <a:ext cx="3626485" cy="2851785"/>
            <a:chOff x="0" y="6309"/>
            <a:chExt cx="5711" cy="4491"/>
          </a:xfrm>
          <a:solidFill>
            <a:srgbClr val="243970"/>
          </a:solidFill>
        </p:grpSpPr>
        <p:sp>
          <p:nvSpPr>
            <p:cNvPr id="19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solidFill>
              <a:srgbClr val="E22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9" name="组合 28"/>
          <p:cNvGrpSpPr/>
          <p:nvPr/>
        </p:nvGrpSpPr>
        <p:grpSpPr>
          <a:xfrm rot="0" flipH="1" flipV="1">
            <a:off x="8455025" y="3952875"/>
            <a:ext cx="4413251" cy="5358131"/>
            <a:chOff x="-1038" y="-3884"/>
            <a:chExt cx="6950" cy="8438"/>
          </a:xfrm>
        </p:grpSpPr>
        <p:sp>
          <p:nvSpPr>
            <p:cNvPr id="30" name="直角三角形 29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直角三角形 30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9" name="文本框 48"/>
          <p:cNvSpPr txBox="1"/>
          <p:nvPr/>
        </p:nvSpPr>
        <p:spPr>
          <a:xfrm>
            <a:off x="4256726" y="1102360"/>
            <a:ext cx="3677920" cy="118618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altLang="zh-CN" sz="8000" dirty="0" smtClean="0">
                <a:solidFill>
                  <a:schemeClr val="accent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8000" dirty="0" smtClean="0">
                <a:solidFill>
                  <a:schemeClr val="accent2"/>
                </a:solidFill>
                <a:latin typeface="League Gothic" pitchFamily="2" charset="0"/>
              </a:rPr>
              <a:t>step 4</a:t>
            </a:r>
            <a:endParaRPr lang="en-US" altLang="zh-CN" sz="8000" dirty="0">
              <a:solidFill>
                <a:schemeClr val="accent1"/>
              </a:solidFill>
              <a:latin typeface="League Gothic" pitchFamily="2" charset="0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1694180" y="3121660"/>
            <a:ext cx="8804275" cy="1265555"/>
          </a:xfrm>
          <a:solidFill>
            <a:schemeClr val="accent3">
              <a:lumMod val="75000"/>
            </a:schemeClr>
          </a:solidFill>
        </p:spPr>
        <p:txBody>
          <a:bodyPr>
            <a:noAutofit/>
          </a:bodyPr>
          <a:p>
            <a:pPr marL="0" indent="0" algn="ctr">
              <a:lnSpc>
                <a:spcPct val="110000"/>
              </a:lnSpc>
              <a:buNone/>
            </a:pPr>
            <a:r>
              <a:rPr kumimoji="1" lang="zh-CN" altLang="en-US" sz="72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  <a:sym typeface="+mn-ea"/>
              </a:rPr>
              <a:t>小方向</a:t>
            </a:r>
            <a:r>
              <a:rPr kumimoji="1" lang="zh-CN" altLang="en-US" sz="7200" b="1" dirty="0" smtClean="0">
                <a:solidFill>
                  <a:schemeClr val="bg1"/>
                </a:solidFill>
                <a:latin typeface="Hiragino Sans GB W6" charset="-122"/>
                <a:ea typeface="Hiragino Sans GB W6" charset="-122"/>
                <a:cs typeface="Hiragino Sans GB W6" charset="-122"/>
                <a:sym typeface="+mn-ea"/>
              </a:rPr>
              <a:t>简介</a:t>
            </a:r>
            <a:endParaRPr kumimoji="1" lang="zh-CN" altLang="en-US" sz="7200" b="1" dirty="0" smtClean="0">
              <a:solidFill>
                <a:schemeClr val="bg1"/>
              </a:solidFill>
              <a:latin typeface="Hiragino Sans GB W6" charset="-122"/>
              <a:ea typeface="Hiragino Sans GB W6" charset="-122"/>
              <a:cs typeface="Hiragino Sans GB W6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091872" y="242820"/>
            <a:ext cx="3013075" cy="706755"/>
          </a:xfrm>
          <a:prstGeom prst="rect">
            <a:avLst/>
          </a:prstGeom>
          <a:noFill/>
        </p:spPr>
        <p:txBody>
          <a:bodyPr wrap="none" lIns="324000" rIns="324000">
            <a:spAutoFit/>
          </a:bodyPr>
          <a:lstStyle/>
          <a:p>
            <a:r>
              <a:rPr lang="en-US" altLang="zh-CN" sz="4000" b="1" dirty="0" smtClean="0">
                <a:solidFill>
                  <a:srgbClr val="1557A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华文隶书" panose="02010800040101010101" pitchFamily="2" charset="-122"/>
              </a:rPr>
              <a:t>8</a:t>
            </a:r>
            <a:r>
              <a:rPr lang="zh-CN" altLang="en-US" sz="4000" b="1" dirty="0" smtClean="0">
                <a:solidFill>
                  <a:srgbClr val="1557A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华文隶书" panose="02010800040101010101" pitchFamily="2" charset="-122"/>
              </a:rPr>
              <a:t>个</a:t>
            </a:r>
            <a:r>
              <a:rPr lang="zh-CN" altLang="en-US" sz="4000" b="1" dirty="0" smtClean="0">
                <a:solidFill>
                  <a:srgbClr val="1557A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华文隶书" panose="02010800040101010101" pitchFamily="2" charset="-122"/>
              </a:rPr>
              <a:t>小方向</a:t>
            </a:r>
            <a:endParaRPr lang="zh-CN" altLang="en-US" sz="4000" b="1" dirty="0">
              <a:solidFill>
                <a:srgbClr val="1557AE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 rotWithShape="1">
          <a:blip r:embed="rId1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91" t="6494" r="5193" b="-474"/>
          <a:stretch>
            <a:fillRect/>
          </a:stretch>
        </p:blipFill>
        <p:spPr bwMode="auto">
          <a:xfrm>
            <a:off x="1524000" y="637668"/>
            <a:ext cx="4135395" cy="4683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2756594" y="1056872"/>
            <a:ext cx="6031330" cy="502287"/>
            <a:chOff x="2161996" y="2196133"/>
            <a:chExt cx="6930019" cy="577129"/>
          </a:xfrm>
        </p:grpSpPr>
        <p:sp>
          <p:nvSpPr>
            <p:cNvPr id="6" name="单圆角矩形 3"/>
            <p:cNvSpPr>
              <a:spLocks noChangeArrowheads="1"/>
            </p:cNvSpPr>
            <p:nvPr/>
          </p:nvSpPr>
          <p:spPr bwMode="auto">
            <a:xfrm flipH="1">
              <a:off x="2161996" y="2196133"/>
              <a:ext cx="1071852" cy="572623"/>
            </a:xfrm>
            <a:custGeom>
              <a:avLst/>
              <a:gdLst>
                <a:gd name="T0" fmla="*/ 0 w 528877"/>
                <a:gd name="T1" fmla="*/ 0 h 495119"/>
                <a:gd name="T2" fmla="*/ 446154 w 528877"/>
                <a:gd name="T3" fmla="*/ 0 h 495119"/>
                <a:gd name="T4" fmla="*/ 528638 w 528877"/>
                <a:gd name="T5" fmla="*/ 82551 h 495119"/>
                <a:gd name="T6" fmla="*/ 528638 w 528877"/>
                <a:gd name="T7" fmla="*/ 495300 h 495119"/>
                <a:gd name="T8" fmla="*/ 0 w 528877"/>
                <a:gd name="T9" fmla="*/ 495300 h 495119"/>
                <a:gd name="T10" fmla="*/ 0 w 528877"/>
                <a:gd name="T11" fmla="*/ 0 h 4951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8877"/>
                <a:gd name="T19" fmla="*/ 0 h 495119"/>
                <a:gd name="T20" fmla="*/ 528877 w 528877"/>
                <a:gd name="T21" fmla="*/ 495119 h 4951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8877" h="495119">
                  <a:moveTo>
                    <a:pt x="0" y="0"/>
                  </a:moveTo>
                  <a:lnTo>
                    <a:pt x="446356" y="0"/>
                  </a:lnTo>
                  <a:cubicBezTo>
                    <a:pt x="491931" y="0"/>
                    <a:pt x="528877" y="36946"/>
                    <a:pt x="528877" y="82521"/>
                  </a:cubicBezTo>
                  <a:lnTo>
                    <a:pt x="528877" y="495119"/>
                  </a:lnTo>
                  <a:lnTo>
                    <a:pt x="0" y="495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209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09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矩形 4"/>
            <p:cNvSpPr>
              <a:spLocks noChangeArrowheads="1"/>
            </p:cNvSpPr>
            <p:nvPr/>
          </p:nvSpPr>
          <p:spPr bwMode="auto">
            <a:xfrm>
              <a:off x="3233849" y="2200639"/>
              <a:ext cx="5858166" cy="572623"/>
            </a:xfrm>
            <a:prstGeom prst="rect">
              <a:avLst/>
            </a:prstGeom>
            <a:solidFill>
              <a:srgbClr val="DCE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zh-CN" altLang="en-US" sz="2800" b="1" dirty="0" smtClean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电机</a:t>
              </a:r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2750992" y="2422691"/>
            <a:ext cx="6036932" cy="499868"/>
            <a:chOff x="2161996" y="3854032"/>
            <a:chExt cx="6936456" cy="574350"/>
          </a:xfrm>
        </p:grpSpPr>
        <p:sp>
          <p:nvSpPr>
            <p:cNvPr id="9" name="单圆角矩形 5"/>
            <p:cNvSpPr>
              <a:spLocks noChangeArrowheads="1"/>
            </p:cNvSpPr>
            <p:nvPr/>
          </p:nvSpPr>
          <p:spPr bwMode="auto">
            <a:xfrm flipH="1">
              <a:off x="2161996" y="3854032"/>
              <a:ext cx="1071852" cy="570788"/>
            </a:xfrm>
            <a:custGeom>
              <a:avLst/>
              <a:gdLst>
                <a:gd name="T0" fmla="*/ 0 w 528877"/>
                <a:gd name="T1" fmla="*/ 0 h 495119"/>
                <a:gd name="T2" fmla="*/ 446154 w 528877"/>
                <a:gd name="T3" fmla="*/ 0 h 495119"/>
                <a:gd name="T4" fmla="*/ 528638 w 528877"/>
                <a:gd name="T5" fmla="*/ 82287 h 495119"/>
                <a:gd name="T6" fmla="*/ 528638 w 528877"/>
                <a:gd name="T7" fmla="*/ 493713 h 495119"/>
                <a:gd name="T8" fmla="*/ 0 w 528877"/>
                <a:gd name="T9" fmla="*/ 493713 h 495119"/>
                <a:gd name="T10" fmla="*/ 0 w 528877"/>
                <a:gd name="T11" fmla="*/ 0 h 4951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8877"/>
                <a:gd name="T19" fmla="*/ 0 h 495119"/>
                <a:gd name="T20" fmla="*/ 528877 w 528877"/>
                <a:gd name="T21" fmla="*/ 495119 h 4951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8877" h="495119">
                  <a:moveTo>
                    <a:pt x="0" y="0"/>
                  </a:moveTo>
                  <a:lnTo>
                    <a:pt x="446356" y="0"/>
                  </a:lnTo>
                  <a:cubicBezTo>
                    <a:pt x="491931" y="0"/>
                    <a:pt x="528877" y="36946"/>
                    <a:pt x="528877" y="82521"/>
                  </a:cubicBezTo>
                  <a:lnTo>
                    <a:pt x="528877" y="495119"/>
                  </a:lnTo>
                  <a:lnTo>
                    <a:pt x="0" y="495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209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09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矩形 6"/>
            <p:cNvSpPr>
              <a:spLocks noChangeArrowheads="1"/>
            </p:cNvSpPr>
            <p:nvPr/>
          </p:nvSpPr>
          <p:spPr bwMode="auto">
            <a:xfrm>
              <a:off x="3240286" y="3857594"/>
              <a:ext cx="5858166" cy="570788"/>
            </a:xfrm>
            <a:prstGeom prst="rect">
              <a:avLst/>
            </a:prstGeom>
            <a:solidFill>
              <a:srgbClr val="DCE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en-US" altLang="zh-CN" sz="2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800" b="1" dirty="0" smtClean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高压</a:t>
              </a:r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695050" y="1761703"/>
            <a:ext cx="6031327" cy="500714"/>
            <a:chOff x="3240287" y="3026562"/>
            <a:chExt cx="6930015" cy="575322"/>
          </a:xfrm>
        </p:grpSpPr>
        <p:sp>
          <p:nvSpPr>
            <p:cNvPr id="12" name="单圆角矩形 7"/>
            <p:cNvSpPr>
              <a:spLocks noChangeArrowheads="1"/>
            </p:cNvSpPr>
            <p:nvPr/>
          </p:nvSpPr>
          <p:spPr bwMode="auto">
            <a:xfrm>
              <a:off x="9098451" y="3026562"/>
              <a:ext cx="1071851" cy="572623"/>
            </a:xfrm>
            <a:custGeom>
              <a:avLst/>
              <a:gdLst>
                <a:gd name="T0" fmla="*/ 0 w 528877"/>
                <a:gd name="T1" fmla="*/ 0 h 495119"/>
                <a:gd name="T2" fmla="*/ 446153 w 528877"/>
                <a:gd name="T3" fmla="*/ 0 h 495119"/>
                <a:gd name="T4" fmla="*/ 528637 w 528877"/>
                <a:gd name="T5" fmla="*/ 82551 h 495119"/>
                <a:gd name="T6" fmla="*/ 528637 w 528877"/>
                <a:gd name="T7" fmla="*/ 495300 h 495119"/>
                <a:gd name="T8" fmla="*/ 0 w 528877"/>
                <a:gd name="T9" fmla="*/ 495300 h 495119"/>
                <a:gd name="T10" fmla="*/ 0 w 528877"/>
                <a:gd name="T11" fmla="*/ 0 h 4951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8877"/>
                <a:gd name="T19" fmla="*/ 0 h 495119"/>
                <a:gd name="T20" fmla="*/ 528877 w 528877"/>
                <a:gd name="T21" fmla="*/ 495119 h 4951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8877" h="495119">
                  <a:moveTo>
                    <a:pt x="0" y="0"/>
                  </a:moveTo>
                  <a:lnTo>
                    <a:pt x="446356" y="0"/>
                  </a:lnTo>
                  <a:cubicBezTo>
                    <a:pt x="491931" y="0"/>
                    <a:pt x="528877" y="36946"/>
                    <a:pt x="528877" y="82521"/>
                  </a:cubicBezTo>
                  <a:lnTo>
                    <a:pt x="528877" y="495119"/>
                  </a:lnTo>
                  <a:lnTo>
                    <a:pt x="0" y="495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09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09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8"/>
            <p:cNvSpPr>
              <a:spLocks noChangeArrowheads="1"/>
            </p:cNvSpPr>
            <p:nvPr/>
          </p:nvSpPr>
          <p:spPr bwMode="auto">
            <a:xfrm>
              <a:off x="3240287" y="3029261"/>
              <a:ext cx="5858166" cy="572623"/>
            </a:xfrm>
            <a:prstGeom prst="rect">
              <a:avLst/>
            </a:prstGeom>
            <a:solidFill>
              <a:srgbClr val="DCE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zh-CN" altLang="en-US" sz="2800" b="1" dirty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电器</a:t>
              </a:r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695050" y="3085933"/>
            <a:ext cx="6031328" cy="500713"/>
            <a:chOff x="3215121" y="4717156"/>
            <a:chExt cx="6930016" cy="575321"/>
          </a:xfrm>
        </p:grpSpPr>
        <p:sp>
          <p:nvSpPr>
            <p:cNvPr id="15" name="单圆角矩形 7"/>
            <p:cNvSpPr>
              <a:spLocks noChangeArrowheads="1"/>
            </p:cNvSpPr>
            <p:nvPr/>
          </p:nvSpPr>
          <p:spPr bwMode="auto">
            <a:xfrm>
              <a:off x="9073286" y="4717156"/>
              <a:ext cx="1071851" cy="572623"/>
            </a:xfrm>
            <a:custGeom>
              <a:avLst/>
              <a:gdLst>
                <a:gd name="T0" fmla="*/ 0 w 528877"/>
                <a:gd name="T1" fmla="*/ 0 h 495119"/>
                <a:gd name="T2" fmla="*/ 446153 w 528877"/>
                <a:gd name="T3" fmla="*/ 0 h 495119"/>
                <a:gd name="T4" fmla="*/ 528637 w 528877"/>
                <a:gd name="T5" fmla="*/ 82551 h 495119"/>
                <a:gd name="T6" fmla="*/ 528637 w 528877"/>
                <a:gd name="T7" fmla="*/ 495300 h 495119"/>
                <a:gd name="T8" fmla="*/ 0 w 528877"/>
                <a:gd name="T9" fmla="*/ 495300 h 495119"/>
                <a:gd name="T10" fmla="*/ 0 w 528877"/>
                <a:gd name="T11" fmla="*/ 0 h 4951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8877"/>
                <a:gd name="T19" fmla="*/ 0 h 495119"/>
                <a:gd name="T20" fmla="*/ 528877 w 528877"/>
                <a:gd name="T21" fmla="*/ 495119 h 4951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8877" h="495119">
                  <a:moveTo>
                    <a:pt x="0" y="0"/>
                  </a:moveTo>
                  <a:lnTo>
                    <a:pt x="446356" y="0"/>
                  </a:lnTo>
                  <a:cubicBezTo>
                    <a:pt x="491931" y="0"/>
                    <a:pt x="528877" y="36946"/>
                    <a:pt x="528877" y="82521"/>
                  </a:cubicBezTo>
                  <a:lnTo>
                    <a:pt x="528877" y="495119"/>
                  </a:lnTo>
                  <a:lnTo>
                    <a:pt x="0" y="495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09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09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矩形 8"/>
            <p:cNvSpPr>
              <a:spLocks noChangeArrowheads="1"/>
            </p:cNvSpPr>
            <p:nvPr/>
          </p:nvSpPr>
          <p:spPr bwMode="auto">
            <a:xfrm>
              <a:off x="3215121" y="4719854"/>
              <a:ext cx="5858166" cy="572623"/>
            </a:xfrm>
            <a:prstGeom prst="rect">
              <a:avLst/>
            </a:prstGeom>
            <a:solidFill>
              <a:srgbClr val="DCE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zh-CN" altLang="en-US" sz="2800" b="1" dirty="0" smtClean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绝缘</a:t>
              </a:r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750992" y="3742975"/>
            <a:ext cx="6036932" cy="498365"/>
            <a:chOff x="2161996" y="2196133"/>
            <a:chExt cx="6936456" cy="572623"/>
          </a:xfrm>
        </p:grpSpPr>
        <p:sp>
          <p:nvSpPr>
            <p:cNvPr id="18" name="单圆角矩形 3"/>
            <p:cNvSpPr>
              <a:spLocks noChangeArrowheads="1"/>
            </p:cNvSpPr>
            <p:nvPr/>
          </p:nvSpPr>
          <p:spPr bwMode="auto">
            <a:xfrm flipH="1">
              <a:off x="2161996" y="2196133"/>
              <a:ext cx="1071852" cy="572623"/>
            </a:xfrm>
            <a:custGeom>
              <a:avLst/>
              <a:gdLst>
                <a:gd name="T0" fmla="*/ 0 w 528877"/>
                <a:gd name="T1" fmla="*/ 0 h 495119"/>
                <a:gd name="T2" fmla="*/ 446154 w 528877"/>
                <a:gd name="T3" fmla="*/ 0 h 495119"/>
                <a:gd name="T4" fmla="*/ 528638 w 528877"/>
                <a:gd name="T5" fmla="*/ 82551 h 495119"/>
                <a:gd name="T6" fmla="*/ 528638 w 528877"/>
                <a:gd name="T7" fmla="*/ 495300 h 495119"/>
                <a:gd name="T8" fmla="*/ 0 w 528877"/>
                <a:gd name="T9" fmla="*/ 495300 h 495119"/>
                <a:gd name="T10" fmla="*/ 0 w 528877"/>
                <a:gd name="T11" fmla="*/ 0 h 4951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8877"/>
                <a:gd name="T19" fmla="*/ 0 h 495119"/>
                <a:gd name="T20" fmla="*/ 528877 w 528877"/>
                <a:gd name="T21" fmla="*/ 495119 h 4951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8877" h="495119">
                  <a:moveTo>
                    <a:pt x="0" y="0"/>
                  </a:moveTo>
                  <a:lnTo>
                    <a:pt x="446356" y="0"/>
                  </a:lnTo>
                  <a:cubicBezTo>
                    <a:pt x="491931" y="0"/>
                    <a:pt x="528877" y="36946"/>
                    <a:pt x="528877" y="82521"/>
                  </a:cubicBezTo>
                  <a:lnTo>
                    <a:pt x="528877" y="495119"/>
                  </a:lnTo>
                  <a:lnTo>
                    <a:pt x="0" y="495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209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sz="209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矩形 4"/>
            <p:cNvSpPr>
              <a:spLocks noChangeArrowheads="1"/>
            </p:cNvSpPr>
            <p:nvPr/>
          </p:nvSpPr>
          <p:spPr bwMode="auto">
            <a:xfrm>
              <a:off x="3240286" y="2196133"/>
              <a:ext cx="5858166" cy="572623"/>
            </a:xfrm>
            <a:prstGeom prst="rect">
              <a:avLst/>
            </a:prstGeom>
            <a:solidFill>
              <a:srgbClr val="DCE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zh-CN" altLang="en-US" sz="2800" b="1" dirty="0" smtClean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工企</a:t>
              </a:r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695050" y="4401194"/>
            <a:ext cx="6031328" cy="500713"/>
            <a:chOff x="3215121" y="4717156"/>
            <a:chExt cx="6930016" cy="575321"/>
          </a:xfrm>
        </p:grpSpPr>
        <p:sp>
          <p:nvSpPr>
            <p:cNvPr id="27" name="单圆角矩形 7"/>
            <p:cNvSpPr>
              <a:spLocks noChangeArrowheads="1"/>
            </p:cNvSpPr>
            <p:nvPr/>
          </p:nvSpPr>
          <p:spPr bwMode="auto">
            <a:xfrm>
              <a:off x="9073286" y="4717156"/>
              <a:ext cx="1071851" cy="572623"/>
            </a:xfrm>
            <a:custGeom>
              <a:avLst/>
              <a:gdLst>
                <a:gd name="T0" fmla="*/ 0 w 528877"/>
                <a:gd name="T1" fmla="*/ 0 h 495119"/>
                <a:gd name="T2" fmla="*/ 446153 w 528877"/>
                <a:gd name="T3" fmla="*/ 0 h 495119"/>
                <a:gd name="T4" fmla="*/ 528637 w 528877"/>
                <a:gd name="T5" fmla="*/ 82551 h 495119"/>
                <a:gd name="T6" fmla="*/ 528637 w 528877"/>
                <a:gd name="T7" fmla="*/ 495300 h 495119"/>
                <a:gd name="T8" fmla="*/ 0 w 528877"/>
                <a:gd name="T9" fmla="*/ 495300 h 495119"/>
                <a:gd name="T10" fmla="*/ 0 w 528877"/>
                <a:gd name="T11" fmla="*/ 0 h 4951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8877"/>
                <a:gd name="T19" fmla="*/ 0 h 495119"/>
                <a:gd name="T20" fmla="*/ 528877 w 528877"/>
                <a:gd name="T21" fmla="*/ 495119 h 4951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8877" h="495119">
                  <a:moveTo>
                    <a:pt x="0" y="0"/>
                  </a:moveTo>
                  <a:lnTo>
                    <a:pt x="446356" y="0"/>
                  </a:lnTo>
                  <a:cubicBezTo>
                    <a:pt x="491931" y="0"/>
                    <a:pt x="528877" y="36946"/>
                    <a:pt x="528877" y="82521"/>
                  </a:cubicBezTo>
                  <a:lnTo>
                    <a:pt x="528877" y="495119"/>
                  </a:lnTo>
                  <a:lnTo>
                    <a:pt x="0" y="495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09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06</a:t>
              </a:r>
              <a:endParaRPr lang="zh-CN" altLang="en-US" sz="209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8"/>
            <p:cNvSpPr>
              <a:spLocks noChangeArrowheads="1"/>
            </p:cNvSpPr>
            <p:nvPr/>
          </p:nvSpPr>
          <p:spPr bwMode="auto">
            <a:xfrm>
              <a:off x="3215121" y="4719854"/>
              <a:ext cx="5858166" cy="572623"/>
            </a:xfrm>
            <a:prstGeom prst="rect">
              <a:avLst/>
            </a:prstGeom>
            <a:solidFill>
              <a:srgbClr val="DCE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zh-CN" altLang="en-US" sz="2800" b="1" dirty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</a:t>
              </a:r>
              <a:r>
                <a:rPr lang="zh-CN" altLang="en-US" sz="2800" b="1" dirty="0" smtClean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</a:t>
              </a:r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750992" y="5048471"/>
            <a:ext cx="6036932" cy="498365"/>
            <a:chOff x="2161996" y="2196133"/>
            <a:chExt cx="6936456" cy="572623"/>
          </a:xfrm>
        </p:grpSpPr>
        <p:sp>
          <p:nvSpPr>
            <p:cNvPr id="23" name="单圆角矩形 3"/>
            <p:cNvSpPr>
              <a:spLocks noChangeArrowheads="1"/>
            </p:cNvSpPr>
            <p:nvPr/>
          </p:nvSpPr>
          <p:spPr bwMode="auto">
            <a:xfrm flipH="1">
              <a:off x="2161996" y="2196133"/>
              <a:ext cx="1071852" cy="572623"/>
            </a:xfrm>
            <a:custGeom>
              <a:avLst/>
              <a:gdLst>
                <a:gd name="T0" fmla="*/ 0 w 528877"/>
                <a:gd name="T1" fmla="*/ 0 h 495119"/>
                <a:gd name="T2" fmla="*/ 446154 w 528877"/>
                <a:gd name="T3" fmla="*/ 0 h 495119"/>
                <a:gd name="T4" fmla="*/ 528638 w 528877"/>
                <a:gd name="T5" fmla="*/ 82551 h 495119"/>
                <a:gd name="T6" fmla="*/ 528638 w 528877"/>
                <a:gd name="T7" fmla="*/ 495300 h 495119"/>
                <a:gd name="T8" fmla="*/ 0 w 528877"/>
                <a:gd name="T9" fmla="*/ 495300 h 495119"/>
                <a:gd name="T10" fmla="*/ 0 w 528877"/>
                <a:gd name="T11" fmla="*/ 0 h 4951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8877"/>
                <a:gd name="T19" fmla="*/ 0 h 495119"/>
                <a:gd name="T20" fmla="*/ 528877 w 528877"/>
                <a:gd name="T21" fmla="*/ 495119 h 4951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8877" h="495119">
                  <a:moveTo>
                    <a:pt x="0" y="0"/>
                  </a:moveTo>
                  <a:lnTo>
                    <a:pt x="446356" y="0"/>
                  </a:lnTo>
                  <a:cubicBezTo>
                    <a:pt x="491931" y="0"/>
                    <a:pt x="528877" y="36946"/>
                    <a:pt x="528877" y="82521"/>
                  </a:cubicBezTo>
                  <a:lnTo>
                    <a:pt x="528877" y="495119"/>
                  </a:lnTo>
                  <a:lnTo>
                    <a:pt x="0" y="495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>
                <a:buFont typeface="Arial" panose="020B0604020202020204" pitchFamily="34" charset="0"/>
                <a:buNone/>
              </a:pPr>
              <a:r>
                <a:rPr lang="en-US" altLang="zh-CN" sz="209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07</a:t>
              </a:r>
              <a:endParaRPr lang="zh-CN" altLang="en-US" sz="209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4"/>
            <p:cNvSpPr>
              <a:spLocks noChangeArrowheads="1"/>
            </p:cNvSpPr>
            <p:nvPr/>
          </p:nvSpPr>
          <p:spPr bwMode="auto">
            <a:xfrm>
              <a:off x="3240286" y="2196133"/>
              <a:ext cx="5858166" cy="572623"/>
            </a:xfrm>
            <a:prstGeom prst="rect">
              <a:avLst/>
            </a:prstGeom>
            <a:solidFill>
              <a:srgbClr val="DCE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en-US" altLang="zh-CN" sz="2800" b="1" dirty="0" smtClean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zh-CN" altLang="en-US" sz="2800" b="1" dirty="0" smtClean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发电</a:t>
              </a:r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683846" y="5728040"/>
            <a:ext cx="6031328" cy="500713"/>
            <a:chOff x="3215121" y="4717156"/>
            <a:chExt cx="6930016" cy="575321"/>
          </a:xfrm>
        </p:grpSpPr>
        <p:sp>
          <p:nvSpPr>
            <p:cNvPr id="30" name="单圆角矩形 7"/>
            <p:cNvSpPr>
              <a:spLocks noChangeArrowheads="1"/>
            </p:cNvSpPr>
            <p:nvPr/>
          </p:nvSpPr>
          <p:spPr bwMode="auto">
            <a:xfrm>
              <a:off x="9073286" y="4717156"/>
              <a:ext cx="1071851" cy="572623"/>
            </a:xfrm>
            <a:custGeom>
              <a:avLst/>
              <a:gdLst>
                <a:gd name="T0" fmla="*/ 0 w 528877"/>
                <a:gd name="T1" fmla="*/ 0 h 495119"/>
                <a:gd name="T2" fmla="*/ 446153 w 528877"/>
                <a:gd name="T3" fmla="*/ 0 h 495119"/>
                <a:gd name="T4" fmla="*/ 528637 w 528877"/>
                <a:gd name="T5" fmla="*/ 82551 h 495119"/>
                <a:gd name="T6" fmla="*/ 528637 w 528877"/>
                <a:gd name="T7" fmla="*/ 495300 h 495119"/>
                <a:gd name="T8" fmla="*/ 0 w 528877"/>
                <a:gd name="T9" fmla="*/ 495300 h 495119"/>
                <a:gd name="T10" fmla="*/ 0 w 528877"/>
                <a:gd name="T11" fmla="*/ 0 h 4951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28877"/>
                <a:gd name="T19" fmla="*/ 0 h 495119"/>
                <a:gd name="T20" fmla="*/ 528877 w 528877"/>
                <a:gd name="T21" fmla="*/ 495119 h 49511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28877" h="495119">
                  <a:moveTo>
                    <a:pt x="0" y="0"/>
                  </a:moveTo>
                  <a:lnTo>
                    <a:pt x="446356" y="0"/>
                  </a:lnTo>
                  <a:cubicBezTo>
                    <a:pt x="491931" y="0"/>
                    <a:pt x="528877" y="36946"/>
                    <a:pt x="528877" y="82521"/>
                  </a:cubicBezTo>
                  <a:lnTo>
                    <a:pt x="528877" y="495119"/>
                  </a:lnTo>
                  <a:lnTo>
                    <a:pt x="0" y="495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09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08</a:t>
              </a:r>
              <a:endParaRPr lang="zh-CN" altLang="en-US" sz="209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8"/>
            <p:cNvSpPr>
              <a:spLocks noChangeArrowheads="1"/>
            </p:cNvSpPr>
            <p:nvPr/>
          </p:nvSpPr>
          <p:spPr bwMode="auto">
            <a:xfrm>
              <a:off x="3215121" y="4719854"/>
              <a:ext cx="5858166" cy="572623"/>
            </a:xfrm>
            <a:prstGeom prst="rect">
              <a:avLst/>
            </a:prstGeom>
            <a:solidFill>
              <a:srgbClr val="DCE6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r>
                <a:rPr lang="zh-CN" altLang="en-US" sz="2800" b="1" dirty="0">
                  <a:solidFill>
                    <a:schemeClr val="tx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测控</a:t>
              </a:r>
              <a:endParaRPr lang="zh-CN" altLang="en-US" sz="2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7CAFBC"/>
          </a:solidFill>
        </p:spPr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</p:spPr>
        <p:txBody>
          <a:bodyPr/>
          <a:lstStyle/>
          <a:p>
            <a:r>
              <a:rPr lang="zh-CN" altLang="en-US" sz="3200" dirty="0">
                <a:solidFill>
                  <a:srgbClr val="7CAFBC"/>
                </a:solidFill>
                <a:effectLst/>
              </a:rPr>
              <a:t>小方向</a:t>
            </a:r>
            <a:r>
              <a:rPr lang="zh-CN" altLang="en-US" sz="3200" dirty="0">
                <a:solidFill>
                  <a:srgbClr val="7CAFBC"/>
                </a:solidFill>
                <a:effectLst/>
              </a:rPr>
              <a:t>简介</a:t>
            </a:r>
            <a:endParaRPr lang="zh-CN" altLang="en-US" sz="3200" dirty="0">
              <a:solidFill>
                <a:srgbClr val="7CAFBC"/>
              </a:solidFill>
              <a:effectLst/>
            </a:endParaRPr>
          </a:p>
        </p:txBody>
      </p:sp>
      <p:sp>
        <p:nvSpPr>
          <p:cNvPr id="12" name="页脚占位符 1"/>
          <p:cNvSpPr>
            <a:spLocks noChangeArrowheads="1"/>
          </p:cNvSpPr>
          <p:nvPr/>
        </p:nvSpPr>
        <p:spPr bwMode="auto">
          <a:xfrm>
            <a:off x="0" y="6672865"/>
            <a:ext cx="12193114" cy="216000"/>
          </a:xfrm>
          <a:prstGeom prst="rect">
            <a:avLst/>
          </a:prstGeom>
          <a:solidFill>
            <a:srgbClr val="7CAFBC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200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0" y="6580016"/>
            <a:ext cx="12192000" cy="54000"/>
          </a:xfrm>
          <a:prstGeom prst="rect">
            <a:avLst/>
          </a:prstGeom>
          <a:solidFill>
            <a:srgbClr val="7CAFBC"/>
          </a:solidFill>
          <a:ln>
            <a:noFill/>
          </a:ln>
          <a:effectLst/>
        </p:spPr>
        <p:txBody>
          <a:bodyPr rtlCol="0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12010" y="1086485"/>
            <a:ext cx="7813040" cy="4816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  <p:bldLst>
      <p:bldP spid="2" grpId="0" animBg="1" build="p"/>
      <p:bldP spid="3" grpId="0" build="p"/>
      <p:bldP spid="12" grpId="0" bldLvl="0" animBg="1"/>
      <p:bldP spid="13" grpId="0" bldLvl="0" animBg="1"/>
      <p:bldP spid="2" grpId="1" animBg="1" build="p"/>
      <p:bldP spid="3" grpId="1" build="p"/>
      <p:bldP spid="12" grpId="1" animBg="1"/>
      <p:bldP spid="13" grpId="1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7CAFBC"/>
          </a:solidFill>
        </p:spPr>
        <p:txBody>
          <a:bodyPr/>
          <a:lstStyle/>
          <a:p>
            <a:r>
              <a:rPr kumimoji="1" lang="en-US" altLang="zh-CN" dirty="0" smtClean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1110083" y="223935"/>
            <a:ext cx="6435012" cy="652366"/>
          </a:xfrm>
        </p:spPr>
        <p:txBody>
          <a:bodyPr/>
          <a:lstStyle/>
          <a:p>
            <a:r>
              <a:rPr lang="zh-CN" altLang="en-US" sz="3200" dirty="0">
                <a:solidFill>
                  <a:srgbClr val="7CAFBC"/>
                </a:solidFill>
                <a:effectLst/>
              </a:rPr>
              <a:t>小方向</a:t>
            </a:r>
            <a:r>
              <a:rPr lang="zh-CN" altLang="en-US" sz="3200" dirty="0">
                <a:solidFill>
                  <a:srgbClr val="7CAFBC"/>
                </a:solidFill>
                <a:effectLst/>
              </a:rPr>
              <a:t>简介</a:t>
            </a:r>
            <a:endParaRPr lang="zh-CN" altLang="en-US" sz="3200" dirty="0">
              <a:solidFill>
                <a:srgbClr val="7CAFBC"/>
              </a:solidFill>
              <a:effectLst/>
            </a:endParaRPr>
          </a:p>
        </p:txBody>
      </p:sp>
      <p:sp>
        <p:nvSpPr>
          <p:cNvPr id="12" name="页脚占位符 1"/>
          <p:cNvSpPr>
            <a:spLocks noChangeArrowheads="1"/>
          </p:cNvSpPr>
          <p:nvPr/>
        </p:nvSpPr>
        <p:spPr bwMode="auto">
          <a:xfrm>
            <a:off x="0" y="6672865"/>
            <a:ext cx="12193114" cy="216000"/>
          </a:xfrm>
          <a:prstGeom prst="rect">
            <a:avLst/>
          </a:prstGeom>
          <a:solidFill>
            <a:srgbClr val="7CAFBC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sz="1200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0" y="6580016"/>
            <a:ext cx="12192000" cy="54000"/>
          </a:xfrm>
          <a:prstGeom prst="rect">
            <a:avLst/>
          </a:prstGeom>
          <a:solidFill>
            <a:srgbClr val="7CAFBC"/>
          </a:solidFill>
          <a:ln>
            <a:noFill/>
          </a:ln>
          <a:effectLst/>
        </p:spPr>
        <p:txBody>
          <a:bodyPr rtlCol="0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3055" y="876300"/>
            <a:ext cx="6806565" cy="5457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  <p:bldLst>
      <p:bldP spid="2" grpId="0" animBg="1" build="p"/>
      <p:bldP spid="3" grpId="0" build="p"/>
      <p:bldP spid="12" grpId="0" bldLvl="0" animBg="1"/>
      <p:bldP spid="13" grpId="0" bldLvl="0" animBg="1"/>
      <p:bldP spid="2" grpId="1" animBg="1" build="p"/>
      <p:bldP spid="3" grpId="1" build="p"/>
      <p:bldP spid="12" grpId="1" animBg="1"/>
      <p:bldP spid="13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具体专业方向及研究领域？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363045" y="1115354"/>
            <a:ext cx="9929351" cy="4523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电气工程及其自动化（</a:t>
            </a:r>
            <a:r>
              <a:rPr lang="en-US" altLang="zh-CN" sz="2400" dirty="0"/>
              <a:t>13</a:t>
            </a:r>
            <a:r>
              <a:rPr lang="zh-CN" altLang="en-US" sz="2400" dirty="0"/>
              <a:t>个班）七大专业小方向</a:t>
            </a:r>
            <a:endParaRPr lang="en-US" altLang="zh-CN" sz="2400" dirty="0"/>
          </a:p>
          <a:p>
            <a:r>
              <a:rPr lang="en-US" altLang="zh-CN" sz="2400" dirty="0"/>
              <a:t>•</a:t>
            </a:r>
            <a:r>
              <a:rPr lang="zh-CN" altLang="en-US" sz="2400" dirty="0"/>
              <a:t>发电（电力系统自动化</a:t>
            </a:r>
            <a:r>
              <a:rPr lang="en-US" altLang="zh-CN" sz="2400" dirty="0"/>
              <a:t>Power System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r>
              <a:rPr lang="en-US" altLang="zh-CN" sz="2400" dirty="0"/>
              <a:t>•</a:t>
            </a:r>
            <a:r>
              <a:rPr lang="zh-CN" altLang="en-US" sz="2400" dirty="0"/>
              <a:t>工企（电力电子</a:t>
            </a:r>
            <a:r>
              <a:rPr lang="en-US" altLang="zh-CN" sz="2400" dirty="0"/>
              <a:t>&amp;</a:t>
            </a:r>
            <a:r>
              <a:rPr lang="zh-CN" altLang="en-US" sz="2400" dirty="0"/>
              <a:t>控制工程</a:t>
            </a:r>
            <a:r>
              <a:rPr lang="en-US" altLang="zh-CN" sz="2400" dirty="0"/>
              <a:t>Power </a:t>
            </a:r>
            <a:r>
              <a:rPr lang="en-US" altLang="zh-CN" sz="2400" dirty="0" err="1"/>
              <a:t>Electronics&amp;Control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r>
              <a:rPr lang="en-US" altLang="zh-CN" sz="2400" dirty="0"/>
              <a:t>•</a:t>
            </a:r>
            <a:r>
              <a:rPr lang="zh-CN" altLang="en-US" sz="2400" dirty="0"/>
              <a:t>高电压技术（全国第一）</a:t>
            </a:r>
            <a:endParaRPr lang="en-US" altLang="zh-CN" sz="2400" dirty="0"/>
          </a:p>
          <a:p>
            <a:r>
              <a:rPr lang="en-US" altLang="zh-CN" sz="2400" dirty="0"/>
              <a:t>•</a:t>
            </a:r>
            <a:r>
              <a:rPr lang="zh-CN" altLang="en-US" sz="2400" dirty="0"/>
              <a:t>绝缘技术（全国第一）</a:t>
            </a:r>
            <a:endParaRPr lang="en-US" altLang="zh-CN" sz="2400" dirty="0"/>
          </a:p>
          <a:p>
            <a:r>
              <a:rPr lang="en-US" altLang="zh-CN" sz="2400" dirty="0"/>
              <a:t>•</a:t>
            </a:r>
            <a:r>
              <a:rPr lang="zh-CN" altLang="en-US" sz="2400" dirty="0"/>
              <a:t>电器（全国第一）</a:t>
            </a:r>
            <a:endParaRPr lang="en-US" altLang="zh-CN" sz="2400" dirty="0"/>
          </a:p>
          <a:p>
            <a:r>
              <a:rPr lang="en-US" altLang="zh-CN" sz="2400" dirty="0"/>
              <a:t>•</a:t>
            </a:r>
            <a:r>
              <a:rPr lang="zh-CN" altLang="en-US" sz="2400" dirty="0"/>
              <a:t>电机</a:t>
            </a:r>
            <a:endParaRPr lang="en-US" altLang="zh-CN" sz="2400" dirty="0"/>
          </a:p>
          <a:p>
            <a:r>
              <a:rPr lang="en-US" altLang="zh-CN" sz="2400" dirty="0"/>
              <a:t>•</a:t>
            </a:r>
            <a:r>
              <a:rPr lang="zh-CN" altLang="en-US" sz="2400" dirty="0"/>
              <a:t>三电（电路、电磁场、电子学理论）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往年专业分数分布：发电</a:t>
            </a:r>
            <a:r>
              <a:rPr lang="en-US" altLang="zh-CN" sz="2400" dirty="0"/>
              <a:t>=</a:t>
            </a:r>
            <a:r>
              <a:rPr lang="zh-CN" altLang="en-US" sz="2400" dirty="0"/>
              <a:t>工企</a:t>
            </a:r>
            <a:r>
              <a:rPr lang="en-US" altLang="zh-CN" sz="2400" dirty="0"/>
              <a:t>&gt;</a:t>
            </a:r>
            <a:r>
              <a:rPr lang="zh-CN" altLang="en-US" sz="2400" dirty="0"/>
              <a:t>高压</a:t>
            </a:r>
            <a:r>
              <a:rPr lang="en-US" altLang="zh-CN" sz="2400" dirty="0"/>
              <a:t>=</a:t>
            </a:r>
            <a:r>
              <a:rPr lang="zh-CN" altLang="en-US" sz="2400" dirty="0"/>
              <a:t>电器</a:t>
            </a:r>
            <a:r>
              <a:rPr lang="en-US" altLang="zh-CN" sz="2400" dirty="0"/>
              <a:t>&gt;</a:t>
            </a:r>
            <a:r>
              <a:rPr lang="zh-CN" altLang="en-US" sz="2400" dirty="0"/>
              <a:t>绝缘</a:t>
            </a:r>
            <a:r>
              <a:rPr lang="en-US" altLang="zh-CN" sz="2400" dirty="0"/>
              <a:t>&gt;</a:t>
            </a:r>
            <a:r>
              <a:rPr lang="zh-CN" altLang="en-US" sz="2400" dirty="0"/>
              <a:t>电机</a:t>
            </a:r>
            <a:r>
              <a:rPr lang="en-US" altLang="zh-CN" sz="2400" dirty="0"/>
              <a:t>=</a:t>
            </a:r>
            <a:r>
              <a:rPr lang="zh-CN" altLang="en-US" sz="2400" dirty="0"/>
              <a:t>三电</a:t>
            </a:r>
            <a:r>
              <a:rPr lang="en-US" altLang="zh-CN" sz="2400" dirty="0"/>
              <a:t>&gt;</a:t>
            </a:r>
            <a:r>
              <a:rPr lang="zh-CN" altLang="en-US" sz="2400" dirty="0"/>
              <a:t>电测控</a:t>
            </a:r>
            <a:endParaRPr lang="en-US" altLang="zh-CN" sz="2400" dirty="0"/>
          </a:p>
        </p:txBody>
      </p:sp>
      <p:sp>
        <p:nvSpPr>
          <p:cNvPr id="6" name="矩形 5"/>
          <p:cNvSpPr/>
          <p:nvPr/>
        </p:nvSpPr>
        <p:spPr>
          <a:xfrm>
            <a:off x="7344628" y="2298810"/>
            <a:ext cx="4159753" cy="2800767"/>
          </a:xfrm>
          <a:prstGeom prst="rect">
            <a:avLst/>
          </a:prstGeom>
          <a:ln w="571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Power</a:t>
            </a:r>
            <a:r>
              <a:rPr lang="zh-CN" alt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，即电力、强电的意思。</a:t>
            </a:r>
            <a:endParaRPr lang="en-US" altLang="zh-CN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zh-CN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zh-CN" alt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电气工程主要研究电能量的发输配用，基本不涉及电信息领域。</a:t>
            </a:r>
            <a:endParaRPr lang="en-US" altLang="zh-CN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zh-CN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zh-CN" alt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国外对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Power</a:t>
            </a:r>
            <a:r>
              <a:rPr lang="zh-CN" alt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的研究较少，在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Electrical Engineering</a:t>
            </a:r>
            <a:r>
              <a:rPr lang="zh-CN" alt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领域主要研究弱电，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Power</a:t>
            </a:r>
            <a:r>
              <a:rPr lang="zh-CN" alt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领域交大可以说不差于国外。</a:t>
            </a:r>
            <a:endParaRPr lang="en-US" altLang="zh-CN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endParaRPr lang="en-US" altLang="zh-CN" sz="16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zh-CN" alt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国外在强电领域主要研究</a:t>
            </a:r>
            <a:r>
              <a:rPr lang="en-US" altLang="zh-CN" sz="1600" dirty="0">
                <a:solidFill>
                  <a:srgbClr val="222222"/>
                </a:solidFill>
                <a:latin typeface="Arial" panose="020B0604020202020204" pitchFamily="34" charset="0"/>
              </a:rPr>
              <a:t>Power Electronics</a:t>
            </a:r>
            <a:r>
              <a:rPr lang="zh-CN" alt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，但与其他弱电领域而言研究仍较少。</a:t>
            </a:r>
            <a:endParaRPr lang="en-US" altLang="zh-CN" sz="1600" dirty="0">
              <a:solidFill>
                <a:srgbClr val="222222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0" y="161705"/>
            <a:ext cx="970383" cy="652366"/>
          </a:xfrm>
          <a:solidFill>
            <a:srgbClr val="61C09E"/>
          </a:solidFill>
        </p:spPr>
        <p:txBody>
          <a:bodyPr/>
          <a:lstStyle/>
          <a:p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2" name="页脚占位符 1"/>
          <p:cNvSpPr>
            <a:spLocks noChangeArrowheads="1"/>
          </p:cNvSpPr>
          <p:nvPr/>
        </p:nvSpPr>
        <p:spPr bwMode="auto">
          <a:xfrm>
            <a:off x="0" y="6672865"/>
            <a:ext cx="12193114" cy="216000"/>
          </a:xfrm>
          <a:prstGeom prst="rect">
            <a:avLst/>
          </a:prstGeom>
          <a:solidFill>
            <a:srgbClr val="61C09E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chemeClr val="bg1"/>
                </a:solidFill>
                <a:latin typeface="+mn-ea"/>
                <a:ea typeface="+mn-ea"/>
                <a:sym typeface="Calibri" panose="020F0502020204030204" charset="0"/>
              </a:rPr>
              <a:t>优秀学生标兵评选答辩</a:t>
            </a:r>
            <a:endParaRPr lang="zh-CN" altLang="en-US" sz="1200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0" y="6580016"/>
            <a:ext cx="12192000" cy="54000"/>
          </a:xfrm>
          <a:prstGeom prst="rect">
            <a:avLst/>
          </a:prstGeom>
          <a:solidFill>
            <a:srgbClr val="61C09E"/>
          </a:solidFill>
          <a:ln>
            <a:noFill/>
          </a:ln>
          <a:effectLst/>
        </p:spPr>
        <p:txBody>
          <a:bodyPr rtlCol="0" anchor="ctr"/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en-US" dirty="0">
              <a:solidFill>
                <a:schemeClr val="bg1"/>
              </a:solidFill>
              <a:latin typeface="+mn-ea"/>
              <a:ea typeface="+mn-ea"/>
              <a:sym typeface="Calibri" panose="020F0502020204030204" charset="0"/>
            </a:endParaRPr>
          </a:p>
        </p:txBody>
      </p:sp>
      <p:sp>
        <p:nvSpPr>
          <p:cNvPr id="5" name="文本占位符 2"/>
          <p:cNvSpPr>
            <a:spLocks noGrp="1"/>
          </p:cNvSpPr>
          <p:nvPr/>
        </p:nvSpPr>
        <p:spPr>
          <a:xfrm>
            <a:off x="5154930" y="161925"/>
            <a:ext cx="1860550" cy="652145"/>
          </a:xfrm>
          <a:prstGeom prst="rect">
            <a:avLst/>
          </a:prstGeom>
          <a:noFill/>
        </p:spPr>
        <p:txBody>
          <a:bodyPr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kern="1200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 dirty="0">
                <a:solidFill>
                  <a:srgbClr val="61C09E"/>
                </a:solidFill>
                <a:effectLst/>
              </a:rPr>
              <a:t>自我介绍</a:t>
            </a:r>
            <a:endParaRPr lang="zh-CN" altLang="en-US" sz="3200" dirty="0">
              <a:solidFill>
                <a:srgbClr val="61C09E"/>
              </a:solidFill>
              <a:effectLst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193800" y="816610"/>
          <a:ext cx="3281045" cy="2374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2580"/>
                <a:gridCol w="1688465"/>
              </a:tblGrid>
              <a:tr h="474980">
                <a:tc>
                  <a:txBody>
                    <a:bodyPr/>
                    <a:p>
                      <a:pPr algn="ctr"/>
                      <a:r>
                        <a:rPr lang="zh-CN" altLang="en-US" sz="2400" dirty="0"/>
                        <a:t>课程名称</a:t>
                      </a:r>
                      <a:endParaRPr lang="zh-CN" altLang="en-US" sz="2400" dirty="0"/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zh-CN" altLang="en-US" sz="2400" dirty="0"/>
                        <a:t>大二学年</a:t>
                      </a:r>
                      <a:endParaRPr lang="zh-CN" altLang="en-US" sz="2400" dirty="0"/>
                    </a:p>
                  </a:txBody>
                  <a:tcPr/>
                </a:tc>
              </a:tr>
              <a:tr h="474980"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学分成绩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94.60</a:t>
                      </a:r>
                      <a:endParaRPr lang="zh-CN" alt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4980"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综合成绩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93.38</a:t>
                      </a:r>
                      <a:endParaRPr lang="zh-CN" alt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4980"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学业排名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4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altLang="zh-CN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/337</a:t>
                      </a:r>
                      <a:endParaRPr lang="zh-CN" alt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474980"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综合</a:t>
                      </a:r>
                      <a:r>
                        <a:rPr lang="zh-CN" altLang="en-US" sz="2400" dirty="0">
                          <a:solidFill>
                            <a:schemeClr val="tx1"/>
                          </a:solidFill>
                        </a:rPr>
                        <a:t>成绩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1%</a:t>
                      </a:r>
                      <a:endParaRPr lang="en-US" altLang="zh-CN" sz="2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表格 9"/>
          <p:cNvGraphicFramePr>
            <a:graphicFrameLocks noGrp="1"/>
          </p:cNvGraphicFramePr>
          <p:nvPr>
            <p:custDataLst>
              <p:tags r:id="rId2"/>
            </p:custDataLst>
          </p:nvPr>
        </p:nvGraphicFramePr>
        <p:xfrm>
          <a:off x="5078599" y="814140"/>
          <a:ext cx="6242685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4400"/>
                <a:gridCol w="833120"/>
                <a:gridCol w="2312035"/>
                <a:gridCol w="913130"/>
              </a:tblGrid>
              <a:tr h="396240">
                <a:tc>
                  <a:txBody>
                    <a:bodyPr/>
                    <a:p>
                      <a:pPr algn="ctr"/>
                      <a:r>
                        <a:rPr lang="zh-CN" altLang="en-US" sz="2000" b="0" i="0" dirty="0">
                          <a:latin typeface="+mn-ea"/>
                          <a:ea typeface="+mn-ea"/>
                        </a:rPr>
                        <a:t>课程名称</a:t>
                      </a:r>
                      <a:endParaRPr lang="zh-CN" altLang="en-US" sz="2000" b="0" i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zh-CN" altLang="en-US" sz="2000" b="0" i="0" dirty="0"/>
                        <a:t>成绩</a:t>
                      </a:r>
                      <a:endParaRPr lang="zh-CN" altLang="en-US" sz="2000" b="0" i="0" dirty="0"/>
                    </a:p>
                  </a:txBody>
                  <a:tcPr/>
                </a:tc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b="0" i="0" dirty="0">
                          <a:latin typeface="+mn-ea"/>
                          <a:ea typeface="+mn-ea"/>
                        </a:rPr>
                        <a:t>课程名称</a:t>
                      </a:r>
                      <a:endParaRPr lang="zh-CN" altLang="en-US" sz="2000" b="0" i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b="0" i="0" dirty="0"/>
                        <a:t>成绩</a:t>
                      </a:r>
                      <a:endParaRPr lang="zh-CN" altLang="en-US" sz="2000" b="0" i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电路</a:t>
                      </a:r>
                      <a:endParaRPr lang="zh-CN" altLang="en-US" sz="20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i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zh-CN" altLang="en-US" sz="2000" b="1" i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b="0" i="0" dirty="0">
                          <a:latin typeface="+mn-ea"/>
                          <a:ea typeface="+mn-ea"/>
                        </a:rPr>
                        <a:t>中外建筑艺术欣赏</a:t>
                      </a:r>
                      <a:endParaRPr lang="zh-CN" altLang="en-US" sz="2000" b="0" i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100</a:t>
                      </a:r>
                      <a:endParaRPr lang="zh-CN" altLang="en-US" sz="2000" b="1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96240"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dirty="0">
                          <a:latin typeface="+mn-ea"/>
                          <a:sym typeface="+mn-ea"/>
                        </a:rPr>
                        <a:t>数学物理方程</a:t>
                      </a:r>
                      <a:endParaRPr lang="zh-CN" altLang="en-US" sz="20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i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</a:t>
                      </a:r>
                      <a:endParaRPr lang="zh-CN" altLang="en-US" sz="2000" b="1" i="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dirty="0">
                          <a:latin typeface="+mn-ea"/>
                          <a:sym typeface="+mn-ea"/>
                        </a:rPr>
                        <a:t>模电与大数电</a:t>
                      </a:r>
                      <a:r>
                        <a:rPr lang="zh-CN" altLang="en-US" sz="2000" dirty="0">
                          <a:latin typeface="+mn-ea"/>
                          <a:sym typeface="+mn-ea"/>
                        </a:rPr>
                        <a:t>实验</a:t>
                      </a:r>
                      <a:endParaRPr lang="zh-CN" altLang="en-US" sz="2000" dirty="0">
                        <a:latin typeface="+mn-ea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  <a:endParaRPr lang="zh-CN" altLang="en-US" sz="2000" b="1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大学物理</a:t>
                      </a:r>
                      <a:r>
                        <a:rPr lang="en-US" altLang="zh-CN" sz="2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II2</a:t>
                      </a:r>
                      <a:endParaRPr lang="zh-CN" altLang="en-US" sz="2000" b="0" i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100</a:t>
                      </a:r>
                      <a:endParaRPr lang="zh-CN" altLang="en-US" sz="2000" b="1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大学化学</a:t>
                      </a:r>
                      <a:r>
                        <a:rPr lang="zh-CN" altLang="en-US" sz="2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实验</a:t>
                      </a:r>
                      <a:endParaRPr lang="zh-CN" altLang="en-US" sz="20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</a:t>
                      </a:r>
                      <a:endParaRPr lang="zh-CN" altLang="en-US" sz="2000" b="1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信号与</a:t>
                      </a:r>
                      <a:r>
                        <a:rPr lang="zh-CN" altLang="en-US" sz="20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系统</a:t>
                      </a:r>
                      <a:endParaRPr lang="zh-CN" altLang="en-US" sz="20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</a:t>
                      </a:r>
                      <a:endParaRPr lang="zh-CN" altLang="en-US" sz="2000" b="1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dirty="0">
                          <a:latin typeface="+mn-ea"/>
                          <a:sym typeface="+mn-ea"/>
                        </a:rPr>
                        <a:t>高等</a:t>
                      </a:r>
                      <a:r>
                        <a:rPr lang="zh-CN" altLang="en-US" sz="2000" dirty="0">
                          <a:latin typeface="+mn-ea"/>
                          <a:sym typeface="+mn-ea"/>
                        </a:rPr>
                        <a:t>数学</a:t>
                      </a:r>
                      <a:endParaRPr lang="zh-CN" altLang="en-US" sz="2000" dirty="0">
                        <a:latin typeface="+mn-ea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</a:t>
                      </a:r>
                      <a:endParaRPr lang="zh-CN" altLang="en-US" sz="2000" b="1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effectLst/>
                          <a:latin typeface="+mn-ea"/>
                          <a:sym typeface="+mn-ea"/>
                        </a:rPr>
                        <a:t>大学物理</a:t>
                      </a:r>
                      <a:r>
                        <a:rPr lang="en-US" altLang="zh-CN" sz="2000" dirty="0">
                          <a:solidFill>
                            <a:schemeClr val="tx1"/>
                          </a:solidFill>
                          <a:effectLst/>
                          <a:latin typeface="+mn-ea"/>
                          <a:sym typeface="+mn-ea"/>
                        </a:rPr>
                        <a:t>II1</a:t>
                      </a:r>
                      <a:endParaRPr lang="zh-CN" altLang="en-US" sz="2000" b="0" i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  <a:endParaRPr lang="zh-CN" altLang="en-US" sz="2000" b="1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2000" dirty="0">
                          <a:latin typeface="+mn-ea"/>
                          <a:sym typeface="+mn-ea"/>
                        </a:rPr>
                        <a:t>电磁场与</a:t>
                      </a:r>
                      <a:r>
                        <a:rPr lang="zh-CN" altLang="en-US" sz="2000" dirty="0">
                          <a:latin typeface="+mn-ea"/>
                          <a:sym typeface="+mn-ea"/>
                        </a:rPr>
                        <a:t>波</a:t>
                      </a:r>
                      <a:endParaRPr lang="zh-CN" altLang="en-US" sz="2000" dirty="0">
                        <a:latin typeface="+mn-ea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altLang="zh-CN" sz="2000" b="1" i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</a:t>
                      </a:r>
                      <a:endParaRPr lang="zh-CN" altLang="en-US" sz="2000" b="1" i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图片 7" descr="C:/Users/DELL/AppData/Local/Temp/picturecompress_20210921201842/output_1.pngoutput_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165" y="3304540"/>
            <a:ext cx="3281680" cy="3141980"/>
          </a:xfrm>
          <a:prstGeom prst="rect">
            <a:avLst/>
          </a:prstGeom>
        </p:spPr>
      </p:pic>
      <p:sp>
        <p:nvSpPr>
          <p:cNvPr id="9" name="文本框 1"/>
          <p:cNvSpPr txBox="1">
            <a:spLocks noChangeArrowheads="1"/>
          </p:cNvSpPr>
          <p:nvPr/>
        </p:nvSpPr>
        <p:spPr bwMode="auto">
          <a:xfrm>
            <a:off x="1487170" y="3380740"/>
            <a:ext cx="2855595" cy="3291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优秀学生干部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优秀班委会干部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优秀志愿者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  <a:sym typeface="+mn-ea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国家奖学金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  <a:sym typeface="+mn-ea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大学生数学竞赛二等奖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数学建模美赛二等奖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·2021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数学建模校赛入围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  <a:sym typeface="+mn-ea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全国数独联赛最佳优秀奖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极限飞盘新秀赛第七名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腾飞杯优秀奖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仲英集体之星提名奖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·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  <a:sym typeface="+mn-ea"/>
              </a:rPr>
              <a:t>两届五四红旗团支部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  <a:p>
            <a:pPr eaLnBrk="1" hangingPunct="1">
              <a:buFont typeface="Arial" panose="020B0604020202020204" pitchFamily="34" charset="0"/>
              <a:buNone/>
            </a:pP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pic>
        <p:nvPicPr>
          <p:cNvPr id="11" name="图片 10" descr="C:/Users/DELL/AppData/Local/Temp/picturecompress_20211002003129/output_1.pngoutput_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8730" y="3406775"/>
            <a:ext cx="3914775" cy="293624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754110" y="4242435"/>
            <a:ext cx="3439160" cy="15684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32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获本科生</a:t>
            </a:r>
            <a:endParaRPr lang="zh-CN" altLang="en-US" sz="32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Arial" panose="020B0604020202020204" pitchFamily="34" charset="0"/>
            </a:endParaRPr>
          </a:p>
          <a:p>
            <a:pPr algn="ctr"/>
            <a:r>
              <a:rPr lang="en-US" altLang="zh-CN" sz="32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“</a:t>
            </a:r>
            <a:r>
              <a:rPr lang="zh-CN" altLang="en-US" sz="32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优秀学生标兵</a:t>
            </a:r>
            <a:r>
              <a:rPr lang="en-US" altLang="zh-CN" sz="32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”</a:t>
            </a:r>
            <a:endParaRPr lang="en-US" altLang="zh-CN" sz="32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Arial" panose="020B0604020202020204" pitchFamily="34" charset="0"/>
            </a:endParaRPr>
          </a:p>
          <a:p>
            <a:pPr algn="ctr"/>
            <a:r>
              <a:rPr lang="zh-CN" altLang="en-US" sz="32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anose="020B0604020202020204" pitchFamily="34" charset="0"/>
              </a:rPr>
              <a:t>提名</a:t>
            </a:r>
            <a:endParaRPr lang="zh-CN" altLang="en-US" sz="32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cover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2">
              <a:lumMod val="90000"/>
            </a:schemeClr>
          </a:fgClr>
          <a:bgClr>
            <a:schemeClr val="bg2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4006215"/>
            <a:ext cx="3626195" cy="2851785"/>
            <a:chOff x="0" y="6309"/>
            <a:chExt cx="5711" cy="4491"/>
          </a:xfrm>
          <a:solidFill>
            <a:schemeClr val="accent2"/>
          </a:solidFill>
        </p:grpSpPr>
        <p:sp>
          <p:nvSpPr>
            <p:cNvPr id="6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solidFill>
              <a:srgbClr val="2439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4" name="组合 23"/>
          <p:cNvGrpSpPr/>
          <p:nvPr/>
        </p:nvGrpSpPr>
        <p:grpSpPr>
          <a:xfrm>
            <a:off x="-659129" y="-2466340"/>
            <a:ext cx="4413251" cy="5358131"/>
            <a:chOff x="-1038" y="-3884"/>
            <a:chExt cx="6950" cy="8438"/>
          </a:xfrm>
        </p:grpSpPr>
        <p:sp>
          <p:nvSpPr>
            <p:cNvPr id="8" name="直角三角形 7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直角三角形 9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rgbClr val="2439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8" name="组合 17"/>
          <p:cNvGrpSpPr/>
          <p:nvPr/>
        </p:nvGrpSpPr>
        <p:grpSpPr>
          <a:xfrm rot="10800000">
            <a:off x="8534188" y="0"/>
            <a:ext cx="3626485" cy="2851785"/>
            <a:chOff x="0" y="6309"/>
            <a:chExt cx="5711" cy="4491"/>
          </a:xfrm>
          <a:solidFill>
            <a:srgbClr val="243970"/>
          </a:solidFill>
        </p:grpSpPr>
        <p:sp>
          <p:nvSpPr>
            <p:cNvPr id="19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solidFill>
              <a:srgbClr val="E22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9" name="组合 28"/>
          <p:cNvGrpSpPr/>
          <p:nvPr/>
        </p:nvGrpSpPr>
        <p:grpSpPr>
          <a:xfrm rot="0" flipH="1" flipV="1">
            <a:off x="8455025" y="3952875"/>
            <a:ext cx="4413251" cy="5358131"/>
            <a:chOff x="-1038" y="-3884"/>
            <a:chExt cx="6950" cy="8438"/>
          </a:xfrm>
        </p:grpSpPr>
        <p:sp>
          <p:nvSpPr>
            <p:cNvPr id="30" name="直角三角形 29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直角三角形 30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2551430" y="3230880"/>
            <a:ext cx="7089140" cy="773007"/>
          </a:xfrm>
        </p:spPr>
        <p:txBody>
          <a:bodyPr>
            <a:normAutofit/>
          </a:bodyPr>
          <a:p>
            <a:pPr marL="0" indent="0">
              <a:buNone/>
            </a:pPr>
            <a:r>
              <a:rPr lang="zh-CN" altLang="en-US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仲英书院 </a:t>
            </a:r>
            <a:r>
              <a:rPr lang="en-US" altLang="zh-CN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 </a:t>
            </a:r>
            <a:r>
              <a:rPr lang="zh-CN" altLang="en-US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电气</a:t>
            </a:r>
            <a:r>
              <a:rPr lang="en-US" altLang="zh-CN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99</a:t>
            </a:r>
            <a:r>
              <a:rPr lang="zh-CN" altLang="en-US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班  占书河</a:t>
            </a:r>
            <a:r>
              <a:rPr lang="en-US" altLang="zh-CN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  </a:t>
            </a:r>
            <a:r>
              <a:rPr lang="zh-CN" altLang="en-US" sz="3200" dirty="0">
                <a:solidFill>
                  <a:schemeClr val="accent2">
                    <a:lumMod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中共党员</a:t>
            </a:r>
            <a:endParaRPr lang="zh-CN" altLang="en-US" sz="3200" dirty="0">
              <a:solidFill>
                <a:schemeClr val="accent2">
                  <a:lumMod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pic>
        <p:nvPicPr>
          <p:cNvPr id="12" name="图片 1" descr="e0asrts5ja1"/>
          <p:cNvPicPr>
            <a:picLocks noChangeAspect="1" noChangeArrowheads="1"/>
          </p:cNvPicPr>
          <p:nvPr/>
        </p:nvPicPr>
        <p:blipFill rotWithShape="1">
          <a:blip r:embed="rId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" r="5002"/>
          <a:stretch>
            <a:fillRect/>
          </a:stretch>
        </p:blipFill>
        <p:spPr bwMode="auto">
          <a:xfrm>
            <a:off x="3657876" y="232889"/>
            <a:ext cx="4382100" cy="129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 descr="7b0a20202020227461726765744d6f64756c65223a20226b6f6e6c696e65666f6e7473220a7d0a"/>
          <p:cNvSpPr txBox="1"/>
          <p:nvPr/>
        </p:nvSpPr>
        <p:spPr>
          <a:xfrm>
            <a:off x="3842342" y="1871541"/>
            <a:ext cx="4507230" cy="1137285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p>
            <a:r>
              <a:rPr lang="zh-CN" altLang="en-US" sz="6800" b="1" dirty="0">
                <a:solidFill>
                  <a:schemeClr val="accent1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汉仪程行简" panose="00020600040101010101" charset="-122"/>
              </a:rPr>
              <a:t>谢谢大家！</a:t>
            </a:r>
            <a:endParaRPr lang="zh-CN" altLang="en-US" sz="6800" b="1" dirty="0">
              <a:solidFill>
                <a:schemeClr val="accent1"/>
              </a:solidFill>
              <a:latin typeface="华文楷体" panose="02010600040101010101" pitchFamily="2" charset="-122"/>
              <a:ea typeface="华文楷体" panose="02010600040101010101" pitchFamily="2" charset="-122"/>
              <a:sym typeface="汉仪程行简" panose="00020600040101010101" charset="-122"/>
            </a:endParaRPr>
          </a:p>
        </p:txBody>
      </p:sp>
      <p:pic>
        <p:nvPicPr>
          <p:cNvPr id="3" name="图片 2" descr="temp_qrcode_share_3636666661.png(2)"/>
          <p:cNvPicPr>
            <a:picLocks noChangeAspect="1"/>
          </p:cNvPicPr>
          <p:nvPr/>
        </p:nvPicPr>
        <p:blipFill>
          <a:blip r:embed="rId2"/>
          <a:srcRect t="31056" b="26037"/>
          <a:stretch>
            <a:fillRect/>
          </a:stretch>
        </p:blipFill>
        <p:spPr>
          <a:xfrm>
            <a:off x="5175885" y="3750310"/>
            <a:ext cx="3826510" cy="29425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otGrid">
          <a:fgClr>
            <a:schemeClr val="bg1"/>
          </a:fgClr>
          <a:bgClr>
            <a:schemeClr val="bg2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4006215"/>
            <a:ext cx="3626195" cy="2851785"/>
            <a:chOff x="0" y="6309"/>
            <a:chExt cx="5711" cy="4491"/>
          </a:xfrm>
          <a:solidFill>
            <a:schemeClr val="accent2"/>
          </a:solidFill>
        </p:grpSpPr>
        <p:sp>
          <p:nvSpPr>
            <p:cNvPr id="6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solidFill>
              <a:srgbClr val="2439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4" name="组合 23"/>
          <p:cNvGrpSpPr/>
          <p:nvPr/>
        </p:nvGrpSpPr>
        <p:grpSpPr>
          <a:xfrm>
            <a:off x="-659129" y="-2466340"/>
            <a:ext cx="4413251" cy="5358131"/>
            <a:chOff x="-1038" y="-3884"/>
            <a:chExt cx="6950" cy="8438"/>
          </a:xfrm>
        </p:grpSpPr>
        <p:sp>
          <p:nvSpPr>
            <p:cNvPr id="8" name="直角三角形 7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直角三角形 9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rgbClr val="2439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18" name="组合 17"/>
          <p:cNvGrpSpPr/>
          <p:nvPr/>
        </p:nvGrpSpPr>
        <p:grpSpPr>
          <a:xfrm rot="10800000">
            <a:off x="8565515" y="0"/>
            <a:ext cx="3626485" cy="2851785"/>
            <a:chOff x="0" y="6309"/>
            <a:chExt cx="5711" cy="4491"/>
          </a:xfrm>
          <a:solidFill>
            <a:srgbClr val="243970"/>
          </a:solidFill>
        </p:grpSpPr>
        <p:sp>
          <p:nvSpPr>
            <p:cNvPr id="19" name="直角三角形 1"/>
            <p:cNvSpPr/>
            <p:nvPr/>
          </p:nvSpPr>
          <p:spPr>
            <a:xfrm>
              <a:off x="1657" y="6747"/>
              <a:ext cx="4054" cy="4053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直角三角形 2"/>
            <p:cNvSpPr/>
            <p:nvPr/>
          </p:nvSpPr>
          <p:spPr>
            <a:xfrm>
              <a:off x="0" y="6309"/>
              <a:ext cx="4490" cy="4491"/>
            </a:xfrm>
            <a:prstGeom prst="rtTriangle">
              <a:avLst/>
            </a:prstGeom>
            <a:solidFill>
              <a:srgbClr val="E22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grpSp>
        <p:nvGrpSpPr>
          <p:cNvPr id="29" name="组合 28"/>
          <p:cNvGrpSpPr/>
          <p:nvPr/>
        </p:nvGrpSpPr>
        <p:grpSpPr>
          <a:xfrm rot="0" flipH="1" flipV="1">
            <a:off x="8455025" y="3952875"/>
            <a:ext cx="4413251" cy="5358131"/>
            <a:chOff x="-1038" y="-3884"/>
            <a:chExt cx="6950" cy="8438"/>
          </a:xfrm>
        </p:grpSpPr>
        <p:sp>
          <p:nvSpPr>
            <p:cNvPr id="30" name="直角三角形 29"/>
            <p:cNvSpPr/>
            <p:nvPr/>
          </p:nvSpPr>
          <p:spPr>
            <a:xfrm rot="10800000" flipH="1">
              <a:off x="-136" y="-252"/>
              <a:ext cx="6049" cy="4806"/>
            </a:xfrm>
            <a:prstGeom prst="rtTriangl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直角三角形 30"/>
            <p:cNvSpPr/>
            <p:nvPr/>
          </p:nvSpPr>
          <p:spPr>
            <a:xfrm rot="8520000" flipH="1" flipV="1">
              <a:off x="-1038" y="-3884"/>
              <a:ext cx="5260" cy="5230"/>
            </a:xfrm>
            <a:prstGeom prst="rtTriangle">
              <a:avLst/>
            </a:prstGeom>
            <a:noFill/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9" name="文本框 48"/>
          <p:cNvSpPr txBox="1"/>
          <p:nvPr/>
        </p:nvSpPr>
        <p:spPr>
          <a:xfrm>
            <a:off x="4256726" y="1102360"/>
            <a:ext cx="3677920" cy="118618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>
              <a:lnSpc>
                <a:spcPct val="89000"/>
              </a:lnSpc>
            </a:pPr>
            <a:r>
              <a:rPr lang="en-US" altLang="zh-CN" sz="8000" dirty="0" smtClean="0">
                <a:solidFill>
                  <a:schemeClr val="accent2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8000" dirty="0" smtClean="0">
                <a:solidFill>
                  <a:schemeClr val="accent2"/>
                </a:solidFill>
                <a:latin typeface="League Gothic" pitchFamily="2" charset="0"/>
              </a:rPr>
              <a:t>step 1</a:t>
            </a:r>
            <a:endParaRPr lang="en-US" altLang="zh-CN" sz="8000" dirty="0">
              <a:solidFill>
                <a:schemeClr val="accent1"/>
              </a:solidFill>
              <a:latin typeface="League Gothic" pitchFamily="2" charset="0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/>
          </p:nvPr>
        </p:nvSpPr>
        <p:spPr>
          <a:xfrm>
            <a:off x="1694180" y="3121660"/>
            <a:ext cx="8804275" cy="1265555"/>
          </a:xfrm>
          <a:solidFill>
            <a:schemeClr val="accent3">
              <a:lumMod val="75000"/>
            </a:schemeClr>
          </a:solidFill>
        </p:spPr>
        <p:txBody>
          <a:bodyPr>
            <a:noAutofit/>
          </a:bodyPr>
          <a:p>
            <a:pPr marL="0" indent="0" algn="ctr">
              <a:lnSpc>
                <a:spcPct val="110000"/>
              </a:lnSpc>
              <a:buNone/>
            </a:pPr>
            <a:r>
              <a:rPr lang="zh-CN" sz="72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专业简介与前景</a:t>
            </a:r>
            <a:endParaRPr lang="zh-CN" sz="7200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专业实力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218265" y="769279"/>
            <a:ext cx="9929351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•</a:t>
            </a:r>
            <a:r>
              <a:rPr lang="zh-CN" altLang="en-US" sz="2000" dirty="0"/>
              <a:t>第四次学科评估与清华大学并列</a:t>
            </a:r>
            <a:r>
              <a:rPr lang="en-US" altLang="zh-CN" sz="2000" dirty="0">
                <a:solidFill>
                  <a:srgbClr val="FF0000"/>
                </a:solidFill>
              </a:rPr>
              <a:t>A+</a:t>
            </a:r>
            <a:r>
              <a:rPr lang="zh-CN" altLang="en-US" sz="2000" dirty="0"/>
              <a:t>（全国仅此两校）</a:t>
            </a:r>
            <a:endParaRPr lang="en-US" altLang="zh-CN" sz="2000" dirty="0"/>
          </a:p>
          <a:p>
            <a:r>
              <a:rPr lang="en-US" altLang="zh-CN" sz="2000" dirty="0"/>
              <a:t>•</a:t>
            </a:r>
            <a:r>
              <a:rPr lang="zh-CN" altLang="en-US" sz="2000" dirty="0"/>
              <a:t>电力设备电气绝缘</a:t>
            </a:r>
            <a:r>
              <a:rPr lang="zh-CN" altLang="en-US" sz="2000" dirty="0">
                <a:solidFill>
                  <a:srgbClr val="FF0000"/>
                </a:solidFill>
              </a:rPr>
              <a:t>国家重点实验室</a:t>
            </a:r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en-US" altLang="zh-CN" sz="2000" dirty="0"/>
              <a:t>•</a:t>
            </a:r>
            <a:r>
              <a:rPr lang="zh-CN" altLang="en-US" sz="2000" dirty="0"/>
              <a:t>交大传统强势学科，海内外声誉良好</a:t>
            </a:r>
            <a:endParaRPr lang="en-US" altLang="zh-CN" sz="2000" dirty="0"/>
          </a:p>
          <a:p>
            <a:r>
              <a:rPr lang="en-US" altLang="zh-CN" sz="2000" dirty="0"/>
              <a:t>•</a:t>
            </a:r>
            <a:r>
              <a:rPr lang="zh-CN" altLang="en-US" sz="2000" dirty="0"/>
              <a:t>配置极高：其中</a:t>
            </a:r>
            <a:r>
              <a:rPr lang="zh-CN" altLang="en-US" sz="2000" dirty="0">
                <a:solidFill>
                  <a:srgbClr val="FF0000"/>
                </a:solidFill>
              </a:rPr>
              <a:t>院士</a:t>
            </a:r>
            <a:r>
              <a:rPr lang="en-US" altLang="zh-CN" sz="2000" dirty="0">
                <a:solidFill>
                  <a:srgbClr val="FF0000"/>
                </a:solidFill>
              </a:rPr>
              <a:t>3</a:t>
            </a:r>
            <a:r>
              <a:rPr lang="zh-CN" altLang="en-US" sz="2000" dirty="0">
                <a:solidFill>
                  <a:srgbClr val="FF0000"/>
                </a:solidFill>
              </a:rPr>
              <a:t>名、“千人计划”学者</a:t>
            </a:r>
            <a:r>
              <a:rPr lang="en-US" altLang="zh-CN" sz="2000" dirty="0">
                <a:solidFill>
                  <a:srgbClr val="FF0000"/>
                </a:solidFill>
              </a:rPr>
              <a:t>3</a:t>
            </a:r>
            <a:r>
              <a:rPr lang="zh-CN" altLang="en-US" sz="2000" dirty="0">
                <a:solidFill>
                  <a:srgbClr val="FF0000"/>
                </a:solidFill>
              </a:rPr>
              <a:t>名</a:t>
            </a:r>
            <a:r>
              <a:rPr lang="zh-CN" altLang="en-US" sz="2000" dirty="0"/>
              <a:t>、 “长江学者”特聘教授</a:t>
            </a:r>
            <a:r>
              <a:rPr lang="en-US" altLang="zh-CN" sz="2000" dirty="0"/>
              <a:t>4</a:t>
            </a:r>
            <a:r>
              <a:rPr lang="zh-CN" altLang="en-US" sz="2000" dirty="0"/>
              <a:t>名、“长江学者”讲座教授</a:t>
            </a:r>
            <a:r>
              <a:rPr lang="en-US" altLang="zh-CN" sz="2000" dirty="0"/>
              <a:t>4</a:t>
            </a:r>
            <a:r>
              <a:rPr lang="zh-CN" altLang="en-US" sz="2000" dirty="0"/>
              <a:t>名、“国家杰出青年科学基金”获得者</a:t>
            </a:r>
            <a:r>
              <a:rPr lang="en-US" altLang="zh-CN" sz="2000" dirty="0"/>
              <a:t>4</a:t>
            </a:r>
            <a:r>
              <a:rPr lang="zh-CN" altLang="en-US" sz="2000" dirty="0"/>
              <a:t>名、“国家优秀青年科学基金”获得者</a:t>
            </a:r>
            <a:r>
              <a:rPr lang="en-US" altLang="zh-CN" sz="2000" dirty="0"/>
              <a:t>3</a:t>
            </a:r>
            <a:r>
              <a:rPr lang="zh-CN" altLang="en-US" sz="2000" dirty="0"/>
              <a:t>名</a:t>
            </a:r>
            <a:endParaRPr lang="en-US" altLang="zh-CN" sz="2000" dirty="0"/>
          </a:p>
          <a:p>
            <a:r>
              <a:rPr lang="en-US" altLang="zh-CN" sz="2000" dirty="0"/>
              <a:t>•</a:t>
            </a:r>
            <a:r>
              <a:rPr lang="zh-CN" altLang="en-US" sz="2000" dirty="0"/>
              <a:t>交大电气学院是全国二级学科设置最全、历史最悠久的学院</a:t>
            </a:r>
            <a:endParaRPr lang="en-US" altLang="zh-CN" sz="2000" dirty="0"/>
          </a:p>
          <a:p>
            <a:r>
              <a:rPr lang="en-US" altLang="zh-CN" sz="2000" dirty="0"/>
              <a:t>•</a:t>
            </a:r>
            <a:r>
              <a:rPr lang="zh-CN" altLang="en-US" sz="2000" dirty="0"/>
              <a:t>毕业生声誉高，就业、稳定良好</a:t>
            </a:r>
            <a:endParaRPr lang="en-US" altLang="zh-CN" sz="2000" dirty="0"/>
          </a:p>
          <a:p>
            <a:r>
              <a:rPr lang="en-US" altLang="zh-CN" sz="2000" dirty="0"/>
              <a:t>•</a:t>
            </a:r>
            <a:r>
              <a:rPr lang="zh-CN" altLang="en-US" sz="2000" dirty="0"/>
              <a:t>知名校友众多：</a:t>
            </a:r>
            <a:r>
              <a:rPr lang="zh-CN" altLang="en-US" sz="2000" dirty="0">
                <a:solidFill>
                  <a:srgbClr val="006363"/>
                </a:solidFill>
              </a:rPr>
              <a:t>钟兆琳 邱爱慈 江泽民 邹韬奋 陆定一 王安 蒋正华 李盛涛 彭宗仁</a:t>
            </a:r>
            <a:endParaRPr lang="en-US" altLang="zh-CN" sz="2000" dirty="0">
              <a:solidFill>
                <a:srgbClr val="006363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rcRect t="22012" r="34646" b="10712"/>
          <a:stretch>
            <a:fillRect/>
          </a:stretch>
        </p:blipFill>
        <p:spPr>
          <a:xfrm>
            <a:off x="3607435" y="3630295"/>
            <a:ext cx="4977130" cy="255397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4052" y="1896618"/>
            <a:ext cx="3742719" cy="1998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4131" y="3930948"/>
            <a:ext cx="3632641" cy="1932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181" y="1896619"/>
            <a:ext cx="2934971" cy="1986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 descr="C:\Users\X240S\Desktop\交大附中科普报告\730e0cf3d7ca7bcb141ed6d8be096b63f724a8db.jpg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716246" y="3883367"/>
            <a:ext cx="2951686" cy="197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1699014" y="2885505"/>
            <a:ext cx="967986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火电厂</a:t>
            </a:r>
            <a:endParaRPr lang="zh-CN" altLang="en-US" sz="1500" b="1" dirty="0">
              <a:solidFill>
                <a:schemeClr val="accent5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437033" y="2866446"/>
            <a:ext cx="941507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核电站</a:t>
            </a:r>
            <a:endParaRPr lang="zh-CN" altLang="en-US" sz="1500" b="1" dirty="0">
              <a:solidFill>
                <a:schemeClr val="accent5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" name="文本框 10"/>
          <p:cNvSpPr txBox="1"/>
          <p:nvPr/>
        </p:nvSpPr>
        <p:spPr>
          <a:xfrm>
            <a:off x="1910820" y="929532"/>
            <a:ext cx="686432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电能的生产</a:t>
            </a:r>
            <a:endParaRPr kumimoji="1" lang="zh-CN" altLang="en-US" sz="3200" b="1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787611" y="136490"/>
            <a:ext cx="5262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/>
              <a:t>电气工程师的</a:t>
            </a:r>
            <a:r>
              <a:rPr lang="zh-CN" altLang="en-US" sz="4000" dirty="0" smtClean="0"/>
              <a:t>伟大贡献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897" y="4020415"/>
            <a:ext cx="4042624" cy="1535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896" y="1966776"/>
            <a:ext cx="3978830" cy="2028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849" y="1972299"/>
            <a:ext cx="3614015" cy="2028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3509" y="4091662"/>
            <a:ext cx="1574356" cy="1384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849" y="4091662"/>
            <a:ext cx="1951001" cy="1384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3577584" y="5595588"/>
            <a:ext cx="1836204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潮汐电站</a:t>
            </a:r>
            <a:endParaRPr lang="zh-CN" altLang="en-US" sz="1500" b="1" dirty="0">
              <a:solidFill>
                <a:schemeClr val="accent5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406748" y="5595588"/>
            <a:ext cx="1836204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波力发电</a:t>
            </a:r>
            <a:endParaRPr lang="zh-CN" altLang="en-US" sz="1500" b="1" dirty="0">
              <a:solidFill>
                <a:schemeClr val="accent5">
                  <a:lumMod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286223" y="1428054"/>
            <a:ext cx="179197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2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潮汐与波力发电</a:t>
            </a:r>
            <a:endParaRPr lang="zh-CN" altLang="en-US" b="1" dirty="0">
              <a:solidFill>
                <a:schemeClr val="tx2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7" name="文本框 10"/>
          <p:cNvSpPr txBox="1"/>
          <p:nvPr/>
        </p:nvSpPr>
        <p:spPr>
          <a:xfrm>
            <a:off x="1872492" y="752190"/>
            <a:ext cx="686432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电能的生产</a:t>
            </a:r>
            <a:endParaRPr kumimoji="1" lang="zh-CN" altLang="en-US" sz="3200" b="1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787611" y="136490"/>
            <a:ext cx="5262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/>
              <a:t>电气工程师的</a:t>
            </a:r>
            <a:r>
              <a:rPr lang="zh-CN" altLang="en-US" sz="4000" dirty="0" smtClean="0"/>
              <a:t>伟大贡献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2201553" y="1632416"/>
            <a:ext cx="7858671" cy="484375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17" name="矩形 16"/>
          <p:cNvSpPr/>
          <p:nvPr/>
        </p:nvSpPr>
        <p:spPr>
          <a:xfrm>
            <a:off x="2059723" y="1219988"/>
            <a:ext cx="225171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44546A">
                    <a:lumMod val="75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电力系统的基本组成</a:t>
            </a:r>
            <a:endParaRPr lang="zh-CN" altLang="en-US" b="1" dirty="0">
              <a:solidFill>
                <a:srgbClr val="44546A">
                  <a:lumMod val="75000"/>
                </a:srgb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b="1" dirty="0">
              <a:solidFill>
                <a:srgbClr val="44546A">
                  <a:lumMod val="75000"/>
                </a:srgb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文本框 10"/>
          <p:cNvSpPr txBox="1"/>
          <p:nvPr/>
        </p:nvSpPr>
        <p:spPr>
          <a:xfrm>
            <a:off x="1856065" y="635213"/>
            <a:ext cx="686432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电能的输送和分配</a:t>
            </a:r>
            <a:endParaRPr kumimoji="1" lang="zh-CN" altLang="en-US" sz="3200" b="1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87611" y="136490"/>
            <a:ext cx="5262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/>
              <a:t>电气工程师的</a:t>
            </a:r>
            <a:r>
              <a:rPr lang="zh-CN" altLang="en-US" sz="4000" dirty="0" smtClean="0"/>
              <a:t>伟大贡献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181" y="1774303"/>
            <a:ext cx="7129844" cy="4039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矩形 16"/>
          <p:cNvSpPr/>
          <p:nvPr/>
        </p:nvSpPr>
        <p:spPr>
          <a:xfrm>
            <a:off x="3286223" y="1428054"/>
            <a:ext cx="110236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chemeClr val="tx2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电力系统</a:t>
            </a:r>
            <a:endParaRPr lang="zh-CN" altLang="en-US" b="1" dirty="0">
              <a:solidFill>
                <a:schemeClr val="tx2">
                  <a:lumMod val="7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" name="文本框 10"/>
          <p:cNvSpPr txBox="1"/>
          <p:nvPr/>
        </p:nvSpPr>
        <p:spPr>
          <a:xfrm>
            <a:off x="1894394" y="843279"/>
            <a:ext cx="686432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b="1" dirty="0" smtClean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rPr>
              <a:t>电能的输送和分配</a:t>
            </a:r>
            <a:endParaRPr kumimoji="1" lang="zh-CN" altLang="en-US" sz="3200" b="1" dirty="0">
              <a:solidFill>
                <a:schemeClr val="accent1"/>
              </a:solidFill>
              <a:latin typeface="黑体" panose="02010609060101010101" pitchFamily="49" charset="-122"/>
              <a:ea typeface="黑体" panose="02010609060101010101" pitchFamily="49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787611" y="136490"/>
            <a:ext cx="5262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dirty="0"/>
              <a:t>电气工程师的</a:t>
            </a:r>
            <a:r>
              <a:rPr lang="zh-CN" altLang="en-US" sz="4000" dirty="0" smtClean="0"/>
              <a:t>伟大贡献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0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2.xml><?xml version="1.0" encoding="utf-8"?>
<p:tagLst xmlns:p="http://schemas.openxmlformats.org/presentationml/2006/main">
  <p:tag name="KSO_WM_UNIT_TABLE_BEAUTIFY" val="smartTable{6e709435-280b-4a87-82b5-8002860b0dec}"/>
  <p:tag name="TABLE_ENDDRAG_ORIGIN_RECT" val="258*186"/>
  <p:tag name="TABLE_ENDDRAG_RECT" val="0*145*258*186"/>
</p:tagLst>
</file>

<file path=ppt/tags/tag3.xml><?xml version="1.0" encoding="utf-8"?>
<p:tagLst xmlns:p="http://schemas.openxmlformats.org/presentationml/2006/main">
  <p:tag name="KSO_WM_UNIT_TABLE_BEAUTIFY" val="smartTable{a049e755-b8cb-4908-9128-07622c6bb8ac}"/>
</p:tagLst>
</file>

<file path=ppt/tags/tag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.xml><?xml version="1.0" encoding="utf-8"?>
<p:tagLst xmlns:p="http://schemas.openxmlformats.org/presentationml/2006/main">
  <p:tag name="KSO_WM_UNIT_TABLE_BEAUTIFY" val="smartTable{67f5d89d-d413-4cfc-984d-0fecc467122c}"/>
  <p:tag name="TABLE_ENDDRAG_ORIGIN_RECT" val="309*320"/>
  <p:tag name="TABLE_ENDDRAG_RECT" val="110*114*309*320"/>
</p:tagLst>
</file>

<file path=ppt/tags/tag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TABLE_BEAUTIFY" val="smartTable{cc570d3d-a671-484f-902d-c9cda858aeb6}"/>
  <p:tag name="TABLE_ENDDRAG_ORIGIN_RECT" val="602*235"/>
  <p:tag name="TABLE_ENDDRAG_RECT" val="194*92*602*235"/>
</p:tagLst>
</file>

<file path=ppt/tags/tag8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heme/theme1.xml><?xml version="1.0" encoding="utf-8"?>
<a:theme xmlns:a="http://schemas.openxmlformats.org/drawingml/2006/main" name="1_Office 主题">
  <a:themeElements>
    <a:clrScheme name="01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272E43"/>
      </a:accent1>
      <a:accent2>
        <a:srgbClr val="E22B00"/>
      </a:accent2>
      <a:accent3>
        <a:srgbClr val="272E43"/>
      </a:accent3>
      <a:accent4>
        <a:srgbClr val="E22B00"/>
      </a:accent4>
      <a:accent5>
        <a:srgbClr val="272E43"/>
      </a:accent5>
      <a:accent6>
        <a:srgbClr val="E22B00"/>
      </a:accent6>
      <a:hlink>
        <a:srgbClr val="272E43"/>
      </a:hlink>
      <a:folHlink>
        <a:srgbClr val="E22B0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模板页面">
  <a:themeElements>
    <a:clrScheme name="自定义 95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F0CEA3"/>
      </a:accent1>
      <a:accent2>
        <a:srgbClr val="C1D9DF"/>
      </a:accent2>
      <a:accent3>
        <a:srgbClr val="D870BB"/>
      </a:accent3>
      <a:accent4>
        <a:srgbClr val="61C09E"/>
      </a:accent4>
      <a:accent5>
        <a:srgbClr val="EFD836"/>
      </a:accent5>
      <a:accent6>
        <a:srgbClr val="73D2E8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7CAFBC"/>
        </a:solidFill>
        <a:ln>
          <a:noFill/>
        </a:ln>
      </a:spPr>
      <a:bodyPr anchor="ctr"/>
      <a:lstStyle>
        <a:defPPr algn="ctr" eaLnBrk="1" hangingPunct="1">
          <a:buFont typeface="Arial" panose="020B0604020202020204" pitchFamily="34" charset="0"/>
          <a:buNone/>
          <a:defRPr dirty="0">
            <a:solidFill>
              <a:schemeClr val="bg1"/>
            </a:solidFill>
            <a:latin typeface="+mn-ea"/>
            <a:ea typeface="+mn-ea"/>
            <a:sym typeface="Calibri" panose="020F0502020204030204" charset="0"/>
          </a:defRPr>
        </a:defPPr>
      </a:lst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宋体"/>
        <a:cs typeface=""/>
      </a:majorFont>
      <a:minorFont>
        <a:latin typeface="Tahom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anose="020B060403050404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5">
      <a:majorFont>
        <a:latin typeface="Times New Roman"/>
        <a:ea typeface="黑体"/>
        <a:cs typeface=""/>
      </a:majorFont>
      <a:minorFont>
        <a:latin typeface="黑体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2837</Words>
  <Application>WPS 演示</Application>
  <PresentationFormat>宽屏</PresentationFormat>
  <Paragraphs>492</Paragraphs>
  <Slides>30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30</vt:i4>
      </vt:variant>
    </vt:vector>
  </HeadingPairs>
  <TitlesOfParts>
    <vt:vector size="55" baseType="lpstr">
      <vt:lpstr>Arial</vt:lpstr>
      <vt:lpstr>宋体</vt:lpstr>
      <vt:lpstr>Wingdings</vt:lpstr>
      <vt:lpstr>Calibri</vt:lpstr>
      <vt:lpstr>Century Gothic</vt:lpstr>
      <vt:lpstr>微软雅黑</vt:lpstr>
      <vt:lpstr>Calibri Light</vt:lpstr>
      <vt:lpstr>Tahoma</vt:lpstr>
      <vt:lpstr>华文楷体</vt:lpstr>
      <vt:lpstr>汉仪程行简</vt:lpstr>
      <vt:lpstr>Hiragino Sans GB W6</vt:lpstr>
      <vt:lpstr>Times New Roman</vt:lpstr>
      <vt:lpstr>League Gothic</vt:lpstr>
      <vt:lpstr>Segoe Print</vt:lpstr>
      <vt:lpstr>黑体</vt:lpstr>
      <vt:lpstr>Arial Unicode MS</vt:lpstr>
      <vt:lpstr>Arial Black</vt:lpstr>
      <vt:lpstr>楷体</vt:lpstr>
      <vt:lpstr>华文隶书</vt:lpstr>
      <vt:lpstr>1_Office 主题</vt:lpstr>
      <vt:lpstr>模板页面</vt:lpstr>
      <vt:lpstr>自定义设计方案</vt:lpstr>
      <vt:lpstr>2_Office 主题</vt:lpstr>
      <vt:lpstr>Blends</vt:lpstr>
      <vt:lpstr>3_Office 主题</vt:lpstr>
      <vt:lpstr>PowerPoint 演示文稿</vt:lpstr>
      <vt:lpstr>PowerPoint 演示文稿</vt:lpstr>
      <vt:lpstr>PowerPoint 演示文稿</vt:lpstr>
      <vt:lpstr>PowerPoint 演示文稿</vt:lpstr>
      <vt:lpstr>专业实力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具体专业方向及研究领域？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此城无心忘少年</cp:lastModifiedBy>
  <cp:revision>176</cp:revision>
  <dcterms:created xsi:type="dcterms:W3CDTF">2019-06-19T02:08:00Z</dcterms:created>
  <dcterms:modified xsi:type="dcterms:W3CDTF">2021-10-09T15:12:42Z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2052-11.1.0.10938</vt:lpwstr>
  </property>
  <property fmtid="{D5CDD505-2E9C-101B-9397-08002B2CF9AE}" pid="3" name="ICV">
    <vt:lpwstr>31F47890B1374537B0F198807AA0797C</vt:lpwstr>
  </property>
</Properties>
</file>